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81" r:id="rId5"/>
    <p:sldId id="282" r:id="rId6"/>
    <p:sldId id="283" r:id="rId7"/>
    <p:sldId id="261" r:id="rId8"/>
    <p:sldId id="264" r:id="rId9"/>
    <p:sldId id="279" r:id="rId10"/>
    <p:sldId id="271" r:id="rId11"/>
    <p:sldId id="284" r:id="rId12"/>
    <p:sldId id="286" r:id="rId13"/>
    <p:sldId id="275" r:id="rId14"/>
    <p:sldId id="285" r:id="rId15"/>
    <p:sldId id="274" r:id="rId16"/>
    <p:sldId id="272" r:id="rId17"/>
    <p:sldId id="287" r:id="rId18"/>
    <p:sldId id="288" r:id="rId19"/>
    <p:sldId id="273" r:id="rId20"/>
    <p:sldId id="289" r:id="rId21"/>
    <p:sldId id="269" r:id="rId22"/>
    <p:sldId id="291" r:id="rId23"/>
    <p:sldId id="292" r:id="rId24"/>
    <p:sldId id="277" r:id="rId25"/>
    <p:sldId id="290" r:id="rId26"/>
    <p:sldId id="268" r:id="rId27"/>
    <p:sldId id="267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D53419"/>
    <a:srgbClr val="CF4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reco.ro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ureco.ro/" TargetMode="External"/><Relationship Id="rId4" Type="http://schemas.openxmlformats.org/officeDocument/2006/relationships/hyperlink" Target="mailto:office@ncsd.r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ro-RO" sz="2400" b="1" u="sng" dirty="0" smtClean="0">
                <a:solidFill>
                  <a:srgbClr val="FF0000"/>
                </a:solidFill>
              </a:rPr>
              <a:t>EVENIMENT DE PROMOVARE A ECONOMIEI </a:t>
            </a:r>
            <a:r>
              <a:rPr lang="ro-RO" sz="2400" b="1" u="sng" dirty="0" smtClean="0">
                <a:solidFill>
                  <a:srgbClr val="FF0000"/>
                </a:solidFill>
              </a:rPr>
              <a:t>SOCIALE</a:t>
            </a:r>
            <a:br>
              <a:rPr lang="ro-RO" sz="2400" b="1" u="sng" dirty="0" smtClean="0">
                <a:solidFill>
                  <a:srgbClr val="FF0000"/>
                </a:solidFill>
              </a:rPr>
            </a:br>
            <a:r>
              <a:rPr lang="vi-VN" sz="2400" i="1" dirty="0">
                <a:solidFill>
                  <a:srgbClr val="00863D"/>
                </a:solidFill>
                <a:latin typeface="Calibri" panose="020F0502020204030204" pitchFamily="34" charset="0"/>
              </a:rPr>
              <a:t>”Incluziune socială și dezvoltare economică prin întreprinderi sociale în domeniul turismului ecologic” </a:t>
            </a:r>
            <a:r>
              <a:rPr lang="ro-RO" sz="2400" b="1" u="sng" dirty="0" smtClean="0">
                <a:solidFill>
                  <a:srgbClr val="FF0000"/>
                </a:solidFill>
              </a:rPr>
              <a:t/>
            </a:r>
            <a:br>
              <a:rPr lang="ro-RO" sz="2400" b="1" u="sng" dirty="0" smtClean="0">
                <a:solidFill>
                  <a:srgbClr val="FF0000"/>
                </a:solidFill>
              </a:rPr>
            </a:br>
            <a:r>
              <a:rPr lang="ro-RO" sz="2400" dirty="0" smtClean="0"/>
              <a:t> </a:t>
            </a:r>
            <a:br>
              <a:rPr lang="ro-RO" sz="2400" dirty="0" smtClean="0"/>
            </a:br>
            <a:r>
              <a:rPr lang="ro-RO" sz="2400" dirty="0" smtClean="0"/>
              <a:t>16 Octombrie 2015, București  </a:t>
            </a:r>
            <a:endParaRPr lang="en-GB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81693"/>
            <a:ext cx="4476307" cy="4476307"/>
          </a:xfrm>
        </p:spPr>
      </p:pic>
    </p:spTree>
    <p:extLst>
      <p:ext uri="{BB962C8B-B14F-4D97-AF65-F5344CB8AC3E}">
        <p14:creationId xmlns:p14="http://schemas.microsoft.com/office/powerpoint/2010/main" val="28374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vi-VN" sz="4600" b="1" i="1" dirty="0" smtClean="0">
                <a:latin typeface="Calibri" panose="020F0502020204030204" pitchFamily="34" charset="0"/>
              </a:rPr>
              <a:t>Campanie </a:t>
            </a:r>
            <a:r>
              <a:rPr lang="vi-VN" sz="4600" b="1" i="1" dirty="0">
                <a:latin typeface="Calibri" panose="020F0502020204030204" pitchFamily="34" charset="0"/>
              </a:rPr>
              <a:t>de conștientizare </a:t>
            </a:r>
            <a:r>
              <a:rPr lang="vi-VN" sz="4600" b="1" i="1" dirty="0" smtClean="0">
                <a:latin typeface="Calibri" panose="020F0502020204030204" pitchFamily="34" charset="0"/>
              </a:rPr>
              <a:t>și </a:t>
            </a:r>
            <a:r>
              <a:rPr lang="vi-VN" sz="4600" b="1" i="1" dirty="0">
                <a:latin typeface="Calibri" panose="020F0502020204030204" pitchFamily="34" charset="0"/>
              </a:rPr>
              <a:t>de selectare a grupului țintă </a:t>
            </a:r>
            <a:endParaRPr lang="ro-RO" sz="4600" b="1" i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o-RO" sz="46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vi-VN" sz="46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martie-iunie </a:t>
            </a:r>
            <a:r>
              <a:rPr lang="vi-VN" sz="4600" i="1" dirty="0">
                <a:solidFill>
                  <a:srgbClr val="C00000"/>
                </a:solidFill>
                <a:latin typeface="Calibri" panose="020F0502020204030204" pitchFamily="34" charset="0"/>
              </a:rPr>
              <a:t>2015</a:t>
            </a:r>
            <a:endParaRPr lang="ro-RO" sz="4600" i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vi-VN" sz="4600" dirty="0" smtClean="0">
                <a:latin typeface="Calibri" panose="020F0502020204030204" pitchFamily="34" charset="0"/>
              </a:rPr>
              <a:t>23 </a:t>
            </a:r>
            <a:r>
              <a:rPr lang="vi-VN" sz="4600" dirty="0">
                <a:latin typeface="Calibri" panose="020F0502020204030204" pitchFamily="34" charset="0"/>
              </a:rPr>
              <a:t>evenimente de </a:t>
            </a:r>
            <a:r>
              <a:rPr lang="vi-VN" sz="4600" dirty="0" smtClean="0">
                <a:latin typeface="Calibri" panose="020F0502020204030204" pitchFamily="34" charset="0"/>
              </a:rPr>
              <a:t>conștientizare</a:t>
            </a:r>
            <a:endParaRPr lang="ro-RO" sz="4600" dirty="0" smtClean="0">
              <a:latin typeface="Calibri" panose="020F0502020204030204" pitchFamily="34" charset="0"/>
            </a:endParaRPr>
          </a:p>
          <a:p>
            <a:r>
              <a:rPr lang="vi-VN" sz="4600" dirty="0" smtClean="0">
                <a:latin typeface="Calibri" panose="020F0502020204030204" pitchFamily="34" charset="0"/>
              </a:rPr>
              <a:t>Distribuirea </a:t>
            </a:r>
            <a:r>
              <a:rPr lang="vi-VN" sz="4600" dirty="0">
                <a:latin typeface="Calibri" panose="020F0502020204030204" pitchFamily="34" charset="0"/>
              </a:rPr>
              <a:t>de materiale de </a:t>
            </a:r>
            <a:r>
              <a:rPr lang="vi-VN" sz="4600" dirty="0" smtClean="0">
                <a:latin typeface="Calibri" panose="020F0502020204030204" pitchFamily="34" charset="0"/>
              </a:rPr>
              <a:t>informare</a:t>
            </a:r>
            <a:endParaRPr lang="ro-RO" sz="4600" dirty="0" smtClean="0">
              <a:latin typeface="Calibri" panose="020F0502020204030204" pitchFamily="34" charset="0"/>
            </a:endParaRPr>
          </a:p>
          <a:p>
            <a:r>
              <a:rPr lang="vi-VN" sz="4600" dirty="0" smtClean="0">
                <a:latin typeface="Calibri" panose="020F0502020204030204" pitchFamily="34" charset="0"/>
              </a:rPr>
              <a:t>Identificarea </a:t>
            </a:r>
            <a:r>
              <a:rPr lang="vi-VN" sz="4600" dirty="0">
                <a:latin typeface="Calibri" panose="020F0502020204030204" pitchFamily="34" charset="0"/>
              </a:rPr>
              <a:t>și recrutarea a 460 de persoane din categoriile grupului țintă respectând principiul egalității de șanse.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2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40655"/>
            <a:ext cx="8229600" cy="350838"/>
          </a:xfrm>
        </p:spPr>
        <p:txBody>
          <a:bodyPr>
            <a:normAutofit fontScale="90000"/>
          </a:bodyPr>
          <a:lstStyle/>
          <a:p>
            <a:r>
              <a:rPr lang="ro-RO" sz="2400" dirty="0" smtClean="0"/>
              <a:t>Greci – județul Tulcea </a:t>
            </a:r>
            <a:endParaRPr lang="en-GB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77233"/>
            <a:ext cx="5105400" cy="3829050"/>
          </a:xfrm>
        </p:spPr>
      </p:pic>
    </p:spTree>
    <p:extLst>
      <p:ext uri="{BB962C8B-B14F-4D97-AF65-F5344CB8AC3E}">
        <p14:creationId xmlns:p14="http://schemas.microsoft.com/office/powerpoint/2010/main" val="1192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0520" y="1606019"/>
            <a:ext cx="8229600" cy="334962"/>
          </a:xfrm>
        </p:spPr>
        <p:txBody>
          <a:bodyPr>
            <a:noAutofit/>
          </a:bodyPr>
          <a:lstStyle/>
          <a:p>
            <a:r>
              <a:rPr lang="ro-RO" sz="2200" dirty="0" smtClean="0"/>
              <a:t>Pliante de informare </a:t>
            </a:r>
            <a:endParaRPr lang="en-GB" sz="2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932055" cy="3842433"/>
          </a:xfrm>
        </p:spPr>
      </p:pic>
    </p:spTree>
    <p:extLst>
      <p:ext uri="{BB962C8B-B14F-4D97-AF65-F5344CB8AC3E}">
        <p14:creationId xmlns:p14="http://schemas.microsoft.com/office/powerpoint/2010/main" val="40796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3000" b="1" i="1" dirty="0" smtClean="0">
                <a:latin typeface="Calibri" panose="020F0502020204030204" pitchFamily="34" charset="0"/>
              </a:rPr>
              <a:t>Orientarea </a:t>
            </a:r>
            <a:r>
              <a:rPr lang="vi-VN" sz="3000" b="1" i="1" dirty="0">
                <a:latin typeface="Calibri" panose="020F0502020204030204" pitchFamily="34" charset="0"/>
              </a:rPr>
              <a:t>în carieră a membrilor grupului țintă </a:t>
            </a:r>
            <a:endParaRPr lang="ro-RO" sz="3000" b="1" i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vi-VN" dirty="0">
                <a:solidFill>
                  <a:srgbClr val="C00000"/>
                </a:solidFill>
                <a:latin typeface="Calibri" panose="020F0502020204030204" pitchFamily="34" charset="0"/>
              </a:rPr>
              <a:t>martie-iunie 2015</a:t>
            </a:r>
            <a:endParaRPr lang="vi-VN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Elaborarea </a:t>
            </a:r>
            <a:r>
              <a:rPr lang="vi-VN" dirty="0">
                <a:latin typeface="Calibri" panose="020F0502020204030204" pitchFamily="34" charset="0"/>
              </a:rPr>
              <a:t>metodologiei și a procedurilor pentru desfășurarea sesiunilor de orientare în carieră.</a:t>
            </a:r>
          </a:p>
          <a:p>
            <a:r>
              <a:rPr lang="vi-VN" dirty="0" smtClean="0">
                <a:latin typeface="Calibri" panose="020F0502020204030204" pitchFamily="34" charset="0"/>
              </a:rPr>
              <a:t>Planificarea </a:t>
            </a:r>
            <a:r>
              <a:rPr lang="vi-VN" dirty="0">
                <a:latin typeface="Calibri" panose="020F0502020204030204" pitchFamily="34" charset="0"/>
              </a:rPr>
              <a:t>și organizarea sesiunilor de orientare. </a:t>
            </a:r>
          </a:p>
        </p:txBody>
      </p:sp>
    </p:spTree>
    <p:extLst>
      <p:ext uri="{BB962C8B-B14F-4D97-AF65-F5344CB8AC3E}">
        <p14:creationId xmlns:p14="http://schemas.microsoft.com/office/powerpoint/2010/main" val="20613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40655"/>
            <a:ext cx="8229600" cy="411162"/>
          </a:xfrm>
        </p:spPr>
        <p:txBody>
          <a:bodyPr>
            <a:noAutofit/>
          </a:bodyPr>
          <a:lstStyle/>
          <a:p>
            <a:r>
              <a:rPr lang="ro-RO" sz="2200" dirty="0" smtClean="0"/>
              <a:t>Măcin – județul Tulcea</a:t>
            </a:r>
            <a:endParaRPr lang="en-GB" sz="2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4869074" cy="3651806"/>
          </a:xfrm>
        </p:spPr>
      </p:pic>
    </p:spTree>
    <p:extLst>
      <p:ext uri="{BB962C8B-B14F-4D97-AF65-F5344CB8AC3E}">
        <p14:creationId xmlns:p14="http://schemas.microsoft.com/office/powerpoint/2010/main" val="8810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3100" b="1" i="1" dirty="0" smtClean="0">
                <a:latin typeface="Calibri" panose="020F0502020204030204" pitchFamily="34" charset="0"/>
              </a:rPr>
              <a:t>Înființarea </a:t>
            </a:r>
            <a:r>
              <a:rPr lang="vi-VN" sz="3100" b="1" i="1" dirty="0">
                <a:latin typeface="Calibri" panose="020F0502020204030204" pitchFamily="34" charset="0"/>
              </a:rPr>
              <a:t>unui Centru de Resurse pentru SES-uri </a:t>
            </a:r>
            <a:endParaRPr lang="ro-RO" sz="3100" b="1" i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o-RO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februarie 2015</a:t>
            </a:r>
            <a:endParaRPr lang="ro-RO" i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Rolul </a:t>
            </a:r>
            <a:r>
              <a:rPr lang="ro-RO" dirty="0" smtClean="0">
                <a:latin typeface="Calibri" panose="020F0502020204030204" pitchFamily="34" charset="0"/>
              </a:rPr>
              <a:t>centrului este </a:t>
            </a:r>
            <a:r>
              <a:rPr lang="vi-VN" dirty="0" smtClean="0">
                <a:latin typeface="Calibri" panose="020F0502020204030204" pitchFamily="34" charset="0"/>
              </a:rPr>
              <a:t>înființa</a:t>
            </a:r>
            <a:r>
              <a:rPr lang="ro-RO" dirty="0" smtClean="0">
                <a:latin typeface="Calibri" panose="020F0502020204030204" pitchFamily="34" charset="0"/>
              </a:rPr>
              <a:t>rea</a:t>
            </a:r>
            <a:r>
              <a:rPr lang="vi-VN" dirty="0" smtClean="0">
                <a:latin typeface="Calibri" panose="020F0502020204030204" pitchFamily="34" charset="0"/>
              </a:rPr>
              <a:t> întreprinderil</a:t>
            </a:r>
            <a:r>
              <a:rPr lang="ro-RO" dirty="0" smtClean="0">
                <a:latin typeface="Calibri" panose="020F0502020204030204" pitchFamily="34" charset="0"/>
              </a:rPr>
              <a:t>or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</a:rPr>
              <a:t>sociale, </a:t>
            </a:r>
            <a:r>
              <a:rPr lang="vi-VN" dirty="0" smtClean="0">
                <a:latin typeface="Calibri" panose="020F0502020204030204" pitchFamily="34" charset="0"/>
              </a:rPr>
              <a:t>sprijin </a:t>
            </a:r>
            <a:r>
              <a:rPr lang="vi-VN" dirty="0" smtClean="0">
                <a:latin typeface="Calibri" panose="020F0502020204030204" pitchFamily="34" charset="0"/>
              </a:rPr>
              <a:t>și </a:t>
            </a:r>
            <a:r>
              <a:rPr lang="vi-VN" dirty="0" smtClean="0">
                <a:latin typeface="Calibri" panose="020F0502020204030204" pitchFamily="34" charset="0"/>
              </a:rPr>
              <a:t>consultanță.</a:t>
            </a:r>
            <a:endParaRPr lang="ro-RO" dirty="0" smtClean="0"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Realizarea unui </a:t>
            </a:r>
            <a:r>
              <a:rPr lang="vi-VN" dirty="0">
                <a:latin typeface="Calibri" panose="020F0502020204030204" pitchFamily="34" charset="0"/>
              </a:rPr>
              <a:t>Ghid de Bune </a:t>
            </a:r>
            <a:r>
              <a:rPr lang="vi-VN" dirty="0" smtClean="0">
                <a:latin typeface="Calibri" panose="020F0502020204030204" pitchFamily="34" charset="0"/>
              </a:rPr>
              <a:t>Practici</a:t>
            </a:r>
            <a:endParaRPr lang="ro-RO" dirty="0" smtClean="0"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Centrul </a:t>
            </a:r>
            <a:r>
              <a:rPr lang="vi-VN" dirty="0">
                <a:latin typeface="Calibri" panose="020F0502020204030204" pitchFamily="34" charset="0"/>
              </a:rPr>
              <a:t>va rămâne operațional minim 7 luni după finalizarea proiectului.</a:t>
            </a:r>
          </a:p>
          <a:p>
            <a:pPr marL="0" indent="0">
              <a:buNone/>
            </a:pPr>
            <a:endParaRPr lang="ro-RO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vi-VN" b="1" i="1" dirty="0" smtClean="0">
                <a:latin typeface="Calibri" panose="020F0502020204030204" pitchFamily="34" charset="0"/>
              </a:rPr>
              <a:t>Furnizarea </a:t>
            </a:r>
            <a:r>
              <a:rPr lang="vi-VN" b="1" i="1" dirty="0">
                <a:latin typeface="Calibri" panose="020F0502020204030204" pitchFamily="34" charset="0"/>
              </a:rPr>
              <a:t>programelor de formare pentru managerii SES-urilor </a:t>
            </a:r>
            <a:endParaRPr lang="ro-RO" b="1" i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o-RO" i="1" dirty="0">
                <a:solidFill>
                  <a:srgbClr val="C00000"/>
                </a:solidFill>
                <a:latin typeface="Calibri" panose="020F0502020204030204" pitchFamily="34" charset="0"/>
              </a:rPr>
              <a:t>aprilie – mai </a:t>
            </a:r>
            <a:r>
              <a:rPr lang="ro-RO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2015, Tulcea </a:t>
            </a:r>
            <a:endParaRPr lang="ro-RO" i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vi-VN" dirty="0"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40 </a:t>
            </a:r>
            <a:r>
              <a:rPr lang="ro-RO" dirty="0" smtClean="0">
                <a:latin typeface="Calibri" panose="020F0502020204030204" pitchFamily="34" charset="0"/>
              </a:rPr>
              <a:t>persoane selectate pentru </a:t>
            </a:r>
            <a:r>
              <a:rPr lang="vi-VN" dirty="0" smtClean="0">
                <a:latin typeface="Calibri" panose="020F0502020204030204" pitchFamily="34" charset="0"/>
              </a:rPr>
              <a:t>participăr</a:t>
            </a:r>
            <a:r>
              <a:rPr lang="ro-RO" dirty="0" smtClean="0">
                <a:latin typeface="Calibri" panose="020F0502020204030204" pitchFamily="34" charset="0"/>
              </a:rPr>
              <a:t>e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</a:rPr>
              <a:t>la programele de formare profesională.</a:t>
            </a:r>
          </a:p>
          <a:p>
            <a:r>
              <a:rPr lang="vi-VN" dirty="0" smtClean="0">
                <a:latin typeface="Calibri" panose="020F0502020204030204" pitchFamily="34" charset="0"/>
              </a:rPr>
              <a:t>Furnizarea program</a:t>
            </a:r>
            <a:r>
              <a:rPr lang="ro-RO" dirty="0" smtClean="0">
                <a:latin typeface="Calibri" panose="020F0502020204030204" pitchFamily="34" charset="0"/>
              </a:rPr>
              <a:t>elor </a:t>
            </a:r>
            <a:r>
              <a:rPr lang="ro-RO" dirty="0" smtClean="0">
                <a:latin typeface="Calibri" panose="020F0502020204030204" pitchFamily="34" charset="0"/>
              </a:rPr>
              <a:t>: </a:t>
            </a:r>
            <a:r>
              <a:rPr lang="vi-VN" dirty="0" smtClean="0">
                <a:latin typeface="Calibri" panose="020F0502020204030204" pitchFamily="34" charset="0"/>
              </a:rPr>
              <a:t>antreprenor </a:t>
            </a:r>
            <a:r>
              <a:rPr lang="vi-VN" dirty="0">
                <a:latin typeface="Calibri" panose="020F0502020204030204" pitchFamily="34" charset="0"/>
              </a:rPr>
              <a:t>în economia socială și competențe </a:t>
            </a:r>
            <a:r>
              <a:rPr lang="ro-RO" dirty="0" smtClean="0">
                <a:latin typeface="Calibri" panose="020F0502020204030204" pitchFamily="34" charset="0"/>
              </a:rPr>
              <a:t>IT</a:t>
            </a:r>
            <a:r>
              <a:rPr lang="vi-VN" dirty="0" smtClean="0">
                <a:latin typeface="Calibri" panose="020F0502020204030204" pitchFamily="34" charset="0"/>
              </a:rPr>
              <a:t>.  </a:t>
            </a:r>
            <a:endParaRPr lang="vi-VN" dirty="0">
              <a:latin typeface="Calibri" panose="020F0502020204030204" pitchFamily="34" charset="0"/>
            </a:endParaRPr>
          </a:p>
          <a:p>
            <a:r>
              <a:rPr lang="ro-RO" dirty="0" smtClean="0">
                <a:latin typeface="Calibri" panose="020F0502020204030204" pitchFamily="34" charset="0"/>
              </a:rPr>
              <a:t>În </a:t>
            </a:r>
            <a:r>
              <a:rPr lang="ro-RO" dirty="0">
                <a:latin typeface="Calibri" panose="020F0502020204030204" pitchFamily="34" charset="0"/>
              </a:rPr>
              <a:t>urma examenului de absolvire au fost certificați 38 dintre participanți.</a:t>
            </a:r>
            <a:endParaRPr lang="ro-RO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1"/>
            <a:ext cx="5531909" cy="4148932"/>
          </a:xfrm>
        </p:spPr>
      </p:pic>
    </p:spTree>
    <p:extLst>
      <p:ext uri="{BB962C8B-B14F-4D97-AF65-F5344CB8AC3E}">
        <p14:creationId xmlns:p14="http://schemas.microsoft.com/office/powerpoint/2010/main" val="36440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24" y="1601946"/>
            <a:ext cx="6416192" cy="4036854"/>
          </a:xfrm>
        </p:spPr>
      </p:pic>
    </p:spTree>
    <p:extLst>
      <p:ext uri="{BB962C8B-B14F-4D97-AF65-F5344CB8AC3E}">
        <p14:creationId xmlns:p14="http://schemas.microsoft.com/office/powerpoint/2010/main" val="33449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vi-VN" sz="10000" b="1" i="1" dirty="0" smtClean="0">
                <a:latin typeface="Calibri" panose="020F0502020204030204" pitchFamily="34" charset="0"/>
              </a:rPr>
              <a:t>Înființarea </a:t>
            </a:r>
            <a:r>
              <a:rPr lang="vi-VN" sz="10000" b="1" i="1" dirty="0">
                <a:latin typeface="Calibri" panose="020F0502020204030204" pitchFamily="34" charset="0"/>
              </a:rPr>
              <a:t>și dezvoltarea a 10 </a:t>
            </a:r>
            <a:r>
              <a:rPr lang="vi-VN" sz="10000" b="1" i="1" dirty="0" smtClean="0">
                <a:latin typeface="Calibri" panose="020F0502020204030204" pitchFamily="34" charset="0"/>
              </a:rPr>
              <a:t>SES-uri</a:t>
            </a:r>
            <a:endParaRPr lang="ro-RO" sz="10000" b="1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vi-VN" sz="10000" dirty="0">
              <a:latin typeface="Calibri" panose="020F0502020204030204" pitchFamily="34" charset="0"/>
            </a:endParaRPr>
          </a:p>
          <a:p>
            <a:r>
              <a:rPr lang="vi-VN" sz="10000" dirty="0" smtClean="0">
                <a:latin typeface="Calibri" panose="020F0502020204030204" pitchFamily="34" charset="0"/>
              </a:rPr>
              <a:t>Înființarea </a:t>
            </a:r>
            <a:r>
              <a:rPr lang="vi-VN" sz="10000" dirty="0">
                <a:latin typeface="Calibri" panose="020F0502020204030204" pitchFamily="34" charset="0"/>
              </a:rPr>
              <a:t>a 10 SES-uri noi, independente și cu personalitate juridică proprie dintre care 6 în mediul rural și 4 în mediul urban.  </a:t>
            </a:r>
          </a:p>
          <a:p>
            <a:r>
              <a:rPr lang="vi-VN" sz="10000" dirty="0" smtClean="0">
                <a:latin typeface="Calibri" panose="020F0502020204030204" pitchFamily="34" charset="0"/>
              </a:rPr>
              <a:t>Identificare </a:t>
            </a:r>
            <a:r>
              <a:rPr lang="vi-VN" sz="10000" dirty="0">
                <a:latin typeface="Calibri" panose="020F0502020204030204" pitchFamily="34" charset="0"/>
              </a:rPr>
              <a:t>nevoilor și furnizarea serviciilor de formare pentru fiecare SES. </a:t>
            </a:r>
            <a:endParaRPr lang="ro-RO" sz="10000" dirty="0" smtClean="0">
              <a:latin typeface="Calibri" panose="020F0502020204030204" pitchFamily="34" charset="0"/>
            </a:endParaRPr>
          </a:p>
          <a:p>
            <a:r>
              <a:rPr lang="vi-VN" sz="10000" dirty="0" smtClean="0">
                <a:latin typeface="Calibri" panose="020F0502020204030204" pitchFamily="34" charset="0"/>
              </a:rPr>
              <a:t>Elaborare </a:t>
            </a:r>
            <a:r>
              <a:rPr lang="vi-VN" sz="10000" dirty="0">
                <a:latin typeface="Calibri" panose="020F0502020204030204" pitchFamily="34" charset="0"/>
              </a:rPr>
              <a:t>de studii și dezvoltarea de strategii de </a:t>
            </a:r>
            <a:r>
              <a:rPr lang="vi-VN" sz="10000" dirty="0" smtClean="0">
                <a:latin typeface="Calibri" panose="020F0502020204030204" pitchFamily="34" charset="0"/>
              </a:rPr>
              <a:t>piață.</a:t>
            </a:r>
            <a:endParaRPr lang="ro-RO" sz="10000" dirty="0" smtClean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5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o-RO" sz="2000" dirty="0"/>
          </a:p>
          <a:p>
            <a:pPr marL="0" indent="0" algn="ctr">
              <a:buNone/>
            </a:pP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TURismul </a:t>
            </a:r>
            <a:r>
              <a:rPr lang="it-IT" sz="3600" b="1" i="1" dirty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ECOlogic </a:t>
            </a:r>
            <a:r>
              <a:rPr lang="ro-RO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î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n Rom</a:t>
            </a:r>
            <a:r>
              <a:rPr lang="ro-RO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â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nia </a:t>
            </a:r>
            <a:r>
              <a:rPr lang="it-IT" sz="3600" b="1" i="1" dirty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ro-RO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ș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ans</a:t>
            </a:r>
            <a:r>
              <a:rPr lang="ro-RO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ă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3600" b="1" i="1" dirty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pentru dezvoltare 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economic</a:t>
            </a:r>
            <a:r>
              <a:rPr lang="ro-RO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ă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o-RO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ș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i social</a:t>
            </a:r>
            <a:r>
              <a:rPr lang="ro-RO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ă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3600" b="1" i="1" dirty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TURECO </a:t>
            </a:r>
            <a:endParaRPr lang="ro-RO" sz="3600" b="1" i="1" dirty="0">
              <a:solidFill>
                <a:srgbClr val="D53419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dirty="0" smtClean="0">
                <a:latin typeface="+mj-lt"/>
                <a:cs typeface="Arial" panose="020B0604020202020204" pitchFamily="34" charset="0"/>
              </a:rPr>
              <a:t>ID</a:t>
            </a:r>
            <a:r>
              <a:rPr lang="it-IT" dirty="0">
                <a:latin typeface="+mj-lt"/>
                <a:cs typeface="Arial" panose="020B0604020202020204" pitchFamily="34" charset="0"/>
              </a:rPr>
              <a:t>: </a:t>
            </a:r>
            <a:r>
              <a:rPr lang="it-IT" dirty="0" smtClean="0">
                <a:latin typeface="+mj-lt"/>
                <a:cs typeface="Arial" panose="020B0604020202020204" pitchFamily="34" charset="0"/>
              </a:rPr>
              <a:t>POSDRU/173/6.1/S/148217</a:t>
            </a:r>
            <a:endParaRPr lang="ro-RO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o-RO" b="1" dirty="0" smtClean="0">
                <a:latin typeface="+mj-lt"/>
                <a:cs typeface="Arial" panose="020B0604020202020204" pitchFamily="34" charset="0"/>
              </a:rPr>
              <a:t>Radu VĂDINEANU – Manager de proiect</a:t>
            </a:r>
          </a:p>
          <a:p>
            <a:pPr marL="0" indent="0" algn="ctr">
              <a:buNone/>
            </a:pPr>
            <a:r>
              <a:rPr lang="ro-RO" dirty="0" smtClean="0">
                <a:latin typeface="+mj-lt"/>
                <a:cs typeface="Arial" panose="020B0604020202020204" pitchFamily="34" charset="0"/>
              </a:rPr>
              <a:t>Fundația Centrul Național pentru Dezvoltare Durabilă – București 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2200" b="1" dirty="0"/>
              <a:t>S</a:t>
            </a:r>
            <a:r>
              <a:rPr lang="vi-VN" sz="2200" b="1" dirty="0" smtClean="0"/>
              <a:t>esiuni </a:t>
            </a:r>
            <a:r>
              <a:rPr lang="vi-VN" sz="2200" b="1" dirty="0"/>
              <a:t>de formare profesională pentru angajații </a:t>
            </a:r>
            <a:r>
              <a:rPr lang="vi-VN" sz="2200" b="1" dirty="0" smtClean="0"/>
              <a:t>SES-urilor</a:t>
            </a:r>
            <a:r>
              <a:rPr lang="ro-RO" sz="2200" b="1" dirty="0" smtClean="0"/>
              <a:t> </a:t>
            </a:r>
          </a:p>
          <a:p>
            <a:pPr marL="0" indent="0" algn="ctr">
              <a:buNone/>
            </a:pPr>
            <a:r>
              <a:rPr lang="vi-VN" sz="2200" dirty="0" smtClean="0">
                <a:solidFill>
                  <a:srgbClr val="C00000"/>
                </a:solidFill>
              </a:rPr>
              <a:t>august-noiembrie 2015</a:t>
            </a:r>
            <a:endParaRPr lang="ro-RO" sz="22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o-RO" sz="2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GB" sz="22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87" y="2514600"/>
            <a:ext cx="582506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4065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4000" b="1" dirty="0" smtClean="0">
                <a:cs typeface="Arial" panose="020B0604020202020204" pitchFamily="34" charset="0"/>
              </a:rPr>
              <a:t>10 </a:t>
            </a:r>
            <a:r>
              <a:rPr lang="en-GB" sz="4000" b="1" dirty="0" smtClean="0">
                <a:cs typeface="Arial" panose="020B0604020202020204" pitchFamily="34" charset="0"/>
              </a:rPr>
              <a:t>SES-</a:t>
            </a:r>
            <a:r>
              <a:rPr lang="ro-RO" sz="4000" b="1" dirty="0" smtClean="0">
                <a:cs typeface="Arial" panose="020B0604020202020204" pitchFamily="34" charset="0"/>
              </a:rPr>
              <a:t>uri</a:t>
            </a:r>
          </a:p>
          <a:p>
            <a:pPr marL="0" indent="0" algn="ctr">
              <a:buNone/>
            </a:pPr>
            <a:endParaRPr lang="ro-RO" sz="20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000" b="1" dirty="0">
                <a:cs typeface="Arial" panose="020B0604020202020204" pitchFamily="34" charset="0"/>
              </a:rPr>
              <a:t>Delta Art SRL </a:t>
            </a:r>
            <a:r>
              <a:rPr lang="vi-VN" sz="2000" dirty="0">
                <a:cs typeface="Arial" panose="020B0604020202020204" pitchFamily="34" charset="0"/>
              </a:rPr>
              <a:t>– SES Tulcea – Unitate de producție și comercializare a produselor de pescuit sportiv (momeli, nade, accesorii)</a:t>
            </a:r>
          </a:p>
          <a:p>
            <a:pPr marL="0" indent="0">
              <a:buNone/>
            </a:pPr>
            <a:endParaRPr lang="vi-VN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000" b="1" dirty="0" smtClean="0">
                <a:cs typeface="Arial" panose="020B0604020202020204" pitchFamily="34" charset="0"/>
              </a:rPr>
              <a:t>Plus </a:t>
            </a:r>
            <a:r>
              <a:rPr lang="vi-VN" sz="2000" b="1" dirty="0">
                <a:cs typeface="Arial" panose="020B0604020202020204" pitchFamily="34" charset="0"/>
              </a:rPr>
              <a:t>Fishing SRL </a:t>
            </a:r>
            <a:r>
              <a:rPr lang="vi-VN" sz="2000" dirty="0">
                <a:cs typeface="Arial" panose="020B0604020202020204" pitchFamily="34" charset="0"/>
              </a:rPr>
              <a:t>– SES Murighiol – Unitate de producție și comercializare a produselor de pescuit sportiv (momeli, nade, accesorii)</a:t>
            </a:r>
          </a:p>
          <a:p>
            <a:pPr marL="0" indent="0">
              <a:buNone/>
            </a:pPr>
            <a:endParaRPr lang="vi-VN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000" b="1" dirty="0" smtClean="0">
                <a:cs typeface="Arial" panose="020B0604020202020204" pitchFamily="34" charset="0"/>
              </a:rPr>
              <a:t>Pelican </a:t>
            </a:r>
            <a:r>
              <a:rPr lang="vi-VN" sz="2000" b="1" dirty="0">
                <a:cs typeface="Arial" panose="020B0604020202020204" pitchFamily="34" charset="0"/>
              </a:rPr>
              <a:t>Travel SRL </a:t>
            </a:r>
            <a:r>
              <a:rPr lang="vi-VN" sz="2000" dirty="0">
                <a:cs typeface="Arial" panose="020B0604020202020204" pitchFamily="34" charset="0"/>
              </a:rPr>
              <a:t>– SES Maliuc – Centru de Turism: tur de agrement, birdwatching, fotografie și pescuit în Delta Dunării</a:t>
            </a:r>
            <a:endParaRPr lang="ro-RO" sz="2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2000" dirty="0" smtClean="0">
              <a:cs typeface="Arial" panose="020B0604020202020204" pitchFamily="34" charset="0"/>
            </a:endParaRPr>
          </a:p>
          <a:p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8408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o-RO" sz="4700" b="1" dirty="0" smtClean="0">
                <a:cs typeface="Arial" panose="020B0604020202020204" pitchFamily="34" charset="0"/>
              </a:rPr>
              <a:t>10 </a:t>
            </a:r>
            <a:r>
              <a:rPr lang="en-GB" sz="4700" b="1" dirty="0" smtClean="0">
                <a:cs typeface="Arial" panose="020B0604020202020204" pitchFamily="34" charset="0"/>
              </a:rPr>
              <a:t>SES-</a:t>
            </a:r>
            <a:r>
              <a:rPr lang="ro-RO" sz="4700" b="1" dirty="0" smtClean="0">
                <a:cs typeface="Arial" panose="020B0604020202020204" pitchFamily="34" charset="0"/>
              </a:rPr>
              <a:t>uri</a:t>
            </a:r>
          </a:p>
          <a:p>
            <a:pPr marL="0" indent="0" algn="ctr">
              <a:buNone/>
            </a:pPr>
            <a:endParaRPr lang="ro-RO" sz="33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600" b="1" dirty="0">
                <a:cs typeface="Arial" panose="020B0604020202020204" pitchFamily="34" charset="0"/>
              </a:rPr>
              <a:t>Pelican Media SRL </a:t>
            </a:r>
            <a:r>
              <a:rPr lang="vi-VN" sz="2600" dirty="0">
                <a:cs typeface="Arial" panose="020B0604020202020204" pitchFamily="34" charset="0"/>
              </a:rPr>
              <a:t>– SES Maliuc – Unitate de Producție Souveniruri</a:t>
            </a:r>
          </a:p>
          <a:p>
            <a:pPr marL="0" indent="0">
              <a:buNone/>
            </a:pPr>
            <a:endParaRPr lang="vi-VN" sz="2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600" b="1" dirty="0" smtClean="0">
                <a:cs typeface="Arial" panose="020B0604020202020204" pitchFamily="34" charset="0"/>
              </a:rPr>
              <a:t>Your </a:t>
            </a:r>
            <a:r>
              <a:rPr lang="vi-VN" sz="2600" b="1" dirty="0">
                <a:cs typeface="Arial" panose="020B0604020202020204" pitchFamily="34" charset="0"/>
              </a:rPr>
              <a:t>Trips SRL </a:t>
            </a:r>
            <a:r>
              <a:rPr lang="vi-VN" sz="2600" dirty="0">
                <a:cs typeface="Arial" panose="020B0604020202020204" pitchFamily="34" charset="0"/>
              </a:rPr>
              <a:t>– SES Crișan – Centru de Turism: tur de agrement, birdwatching, fotografie și pescuit în Delta Dunării</a:t>
            </a:r>
          </a:p>
          <a:p>
            <a:pPr marL="0" indent="0">
              <a:buNone/>
            </a:pPr>
            <a:endParaRPr lang="vi-VN" sz="2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600" b="1" dirty="0" smtClean="0">
                <a:cs typeface="Arial" panose="020B0604020202020204" pitchFamily="34" charset="0"/>
              </a:rPr>
              <a:t>Hercinic </a:t>
            </a:r>
            <a:r>
              <a:rPr lang="vi-VN" sz="2600" b="1" dirty="0">
                <a:cs typeface="Arial" panose="020B0604020202020204" pitchFamily="34" charset="0"/>
              </a:rPr>
              <a:t>Bike SRL </a:t>
            </a:r>
            <a:r>
              <a:rPr lang="vi-VN" sz="2600" dirty="0">
                <a:cs typeface="Arial" panose="020B0604020202020204" pitchFamily="34" charset="0"/>
              </a:rPr>
              <a:t>– SES Greci – Centru de CicloTurism</a:t>
            </a:r>
          </a:p>
          <a:p>
            <a:pPr marL="0" indent="0">
              <a:buNone/>
            </a:pPr>
            <a:endParaRPr lang="vi-VN" sz="2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600" b="1" dirty="0" smtClean="0">
                <a:cs typeface="Arial" panose="020B0604020202020204" pitchFamily="34" charset="0"/>
              </a:rPr>
              <a:t>Hercinic </a:t>
            </a:r>
            <a:r>
              <a:rPr lang="vi-VN" sz="2600" b="1" dirty="0">
                <a:cs typeface="Arial" panose="020B0604020202020204" pitchFamily="34" charset="0"/>
              </a:rPr>
              <a:t>Souvenirs SRL </a:t>
            </a:r>
            <a:r>
              <a:rPr lang="vi-VN" sz="2600" dirty="0">
                <a:cs typeface="Arial" panose="020B0604020202020204" pitchFamily="34" charset="0"/>
              </a:rPr>
              <a:t>– SES Măcin – Unitate de Producție Souveniruri</a:t>
            </a:r>
            <a:endParaRPr lang="ro-RO" sz="26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20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2000" dirty="0" smtClean="0">
              <a:cs typeface="Arial" panose="020B0604020202020204" pitchFamily="34" charset="0"/>
            </a:endParaRPr>
          </a:p>
          <a:p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7394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4000" b="1" dirty="0" smtClean="0">
                <a:cs typeface="Arial" panose="020B0604020202020204" pitchFamily="34" charset="0"/>
              </a:rPr>
              <a:t>10 </a:t>
            </a:r>
            <a:r>
              <a:rPr lang="en-GB" sz="4000" b="1" dirty="0" smtClean="0">
                <a:cs typeface="Arial" panose="020B0604020202020204" pitchFamily="34" charset="0"/>
              </a:rPr>
              <a:t>SES-</a:t>
            </a:r>
            <a:r>
              <a:rPr lang="ro-RO" sz="4000" b="1" dirty="0" smtClean="0">
                <a:cs typeface="Arial" panose="020B0604020202020204" pitchFamily="34" charset="0"/>
              </a:rPr>
              <a:t>uri</a:t>
            </a:r>
          </a:p>
          <a:p>
            <a:pPr marL="0" indent="0" algn="ctr">
              <a:buNone/>
            </a:pPr>
            <a:endParaRPr lang="ro-RO" sz="20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000" b="1" dirty="0">
                <a:cs typeface="Arial" panose="020B0604020202020204" pitchFamily="34" charset="0"/>
              </a:rPr>
              <a:t>MCSA Design Studio SRL </a:t>
            </a:r>
            <a:r>
              <a:rPr lang="vi-VN" sz="2000" dirty="0">
                <a:cs typeface="Arial" panose="020B0604020202020204" pitchFamily="34" charset="0"/>
              </a:rPr>
              <a:t>– SES București – Unitate de Producție Souveniruri</a:t>
            </a:r>
          </a:p>
          <a:p>
            <a:pPr marL="0" indent="0">
              <a:buNone/>
            </a:pPr>
            <a:endParaRPr lang="vi-VN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000" b="1" dirty="0" smtClean="0">
                <a:cs typeface="Arial" panose="020B0604020202020204" pitchFamily="34" charset="0"/>
              </a:rPr>
              <a:t>Coolt </a:t>
            </a:r>
            <a:r>
              <a:rPr lang="vi-VN" sz="2000" b="1" dirty="0">
                <a:cs typeface="Arial" panose="020B0604020202020204" pitchFamily="34" charset="0"/>
              </a:rPr>
              <a:t>Boutique SRL </a:t>
            </a:r>
            <a:r>
              <a:rPr lang="vi-VN" sz="2000" dirty="0">
                <a:cs typeface="Arial" panose="020B0604020202020204" pitchFamily="34" charset="0"/>
              </a:rPr>
              <a:t>- SES București – Unitate de comerț electronic pentru comercializarea bunurilor și serviciilor furnizate de SES-uri</a:t>
            </a:r>
          </a:p>
          <a:p>
            <a:pPr marL="0" indent="0">
              <a:buNone/>
            </a:pPr>
            <a:endParaRPr lang="vi-VN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2000" b="1" dirty="0" smtClean="0">
                <a:cs typeface="Arial" panose="020B0604020202020204" pitchFamily="34" charset="0"/>
              </a:rPr>
              <a:t>MEF </a:t>
            </a:r>
            <a:r>
              <a:rPr lang="vi-VN" sz="2000" b="1" dirty="0">
                <a:cs typeface="Arial" panose="020B0604020202020204" pitchFamily="34" charset="0"/>
              </a:rPr>
              <a:t>Baits Production 2015 SRL </a:t>
            </a:r>
            <a:r>
              <a:rPr lang="vi-VN" sz="2000" dirty="0">
                <a:cs typeface="Arial" panose="020B0604020202020204" pitchFamily="34" charset="0"/>
              </a:rPr>
              <a:t>– SES Poșta, comuna Buturugeni -Unitate de producție și comercializare a produselor de pescuit sportiv (momeli, nade, accesorii)</a:t>
            </a:r>
            <a:endParaRPr lang="vi-VN" sz="2000" dirty="0" smtClean="0">
              <a:cs typeface="Arial" panose="020B0604020202020204" pitchFamily="34" charset="0"/>
            </a:endParaRPr>
          </a:p>
          <a:p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9219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o-RO" sz="5500" b="1" i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vi-VN" sz="9200" b="1" i="1" dirty="0" smtClean="0">
                <a:latin typeface="Calibri" panose="020F0502020204030204" pitchFamily="34" charset="0"/>
              </a:rPr>
              <a:t>Informare </a:t>
            </a:r>
            <a:r>
              <a:rPr lang="vi-VN" sz="9200" b="1" i="1" dirty="0">
                <a:latin typeface="Calibri" panose="020F0502020204030204" pitchFamily="34" charset="0"/>
              </a:rPr>
              <a:t>și publicitate pentru asigurarea vizibilității finanțării din FSE </a:t>
            </a:r>
            <a:endParaRPr lang="ro-RO" sz="9200" b="1" i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o-RO" sz="6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</a:t>
            </a:r>
            <a:r>
              <a:rPr lang="ro-RO" sz="6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anuarie-decembrie 2015 </a:t>
            </a:r>
          </a:p>
          <a:p>
            <a:pPr marL="0" indent="0" algn="ctr">
              <a:buNone/>
            </a:pPr>
            <a:endParaRPr lang="vi-VN" sz="62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vi-VN" sz="6800" dirty="0" smtClean="0">
                <a:latin typeface="Calibri" panose="020F0502020204030204" pitchFamily="34" charset="0"/>
              </a:rPr>
              <a:t>Organizarea </a:t>
            </a:r>
            <a:r>
              <a:rPr lang="vi-VN" sz="6800" dirty="0">
                <a:latin typeface="Calibri" panose="020F0502020204030204" pitchFamily="34" charset="0"/>
              </a:rPr>
              <a:t>conferinței de lansare a proiectului. </a:t>
            </a:r>
          </a:p>
          <a:p>
            <a:r>
              <a:rPr lang="vi-VN" sz="6800" dirty="0" smtClean="0">
                <a:latin typeface="Calibri" panose="020F0502020204030204" pitchFamily="34" charset="0"/>
              </a:rPr>
              <a:t>Elaborarea </a:t>
            </a:r>
            <a:r>
              <a:rPr lang="vi-VN" sz="6800" dirty="0">
                <a:latin typeface="Calibri" panose="020F0502020204030204" pitchFamily="34" charset="0"/>
              </a:rPr>
              <a:t>materialelor de informare a publicului și a grupului țintă.  </a:t>
            </a:r>
          </a:p>
          <a:p>
            <a:r>
              <a:rPr lang="vi-VN" sz="6800" dirty="0" smtClean="0">
                <a:latin typeface="Calibri" panose="020F0502020204030204" pitchFamily="34" charset="0"/>
              </a:rPr>
              <a:t>Organizarea </a:t>
            </a:r>
            <a:r>
              <a:rPr lang="vi-VN" sz="6800" dirty="0">
                <a:latin typeface="Calibri" panose="020F0502020204030204" pitchFamily="34" charset="0"/>
              </a:rPr>
              <a:t>a 3 evenimente de promovare a economiei sociale. </a:t>
            </a:r>
          </a:p>
          <a:p>
            <a:r>
              <a:rPr lang="vi-VN" sz="6800" dirty="0" smtClean="0">
                <a:latin typeface="Calibri" panose="020F0502020204030204" pitchFamily="34" charset="0"/>
              </a:rPr>
              <a:t>Publicarea </a:t>
            </a:r>
            <a:r>
              <a:rPr lang="ro-RO" sz="6800" dirty="0" smtClean="0">
                <a:latin typeface="Calibri" panose="020F0502020204030204" pitchFamily="34" charset="0"/>
              </a:rPr>
              <a:t>a </a:t>
            </a:r>
            <a:r>
              <a:rPr lang="vi-VN" sz="6800" dirty="0" smtClean="0">
                <a:latin typeface="Calibri" panose="020F0502020204030204" pitchFamily="34" charset="0"/>
              </a:rPr>
              <a:t>5 </a:t>
            </a:r>
            <a:r>
              <a:rPr lang="vi-VN" sz="6800" dirty="0">
                <a:latin typeface="Calibri" panose="020F0502020204030204" pitchFamily="34" charset="0"/>
              </a:rPr>
              <a:t>comunicate de presă. </a:t>
            </a:r>
          </a:p>
          <a:p>
            <a:r>
              <a:rPr lang="vi-VN" sz="6800" dirty="0" smtClean="0">
                <a:latin typeface="Calibri" panose="020F0502020204030204" pitchFamily="34" charset="0"/>
              </a:rPr>
              <a:t>Realizarea </a:t>
            </a:r>
            <a:r>
              <a:rPr lang="vi-VN" sz="6800" dirty="0">
                <a:latin typeface="Calibri" panose="020F0502020204030204" pitchFamily="34" charset="0"/>
              </a:rPr>
              <a:t>și actualizarea permanentă a unui site web </a:t>
            </a:r>
            <a:r>
              <a:rPr lang="ro-RO" sz="6800" dirty="0" smtClean="0">
                <a:latin typeface="Calibri" panose="020F0502020204030204" pitchFamily="34" charset="0"/>
                <a:hlinkClick r:id="rId4"/>
              </a:rPr>
              <a:t>www.tureco.ro</a:t>
            </a:r>
            <a:r>
              <a:rPr lang="vi-VN" sz="6800" dirty="0" smtClean="0">
                <a:latin typeface="Calibri" panose="020F0502020204030204" pitchFamily="34" charset="0"/>
              </a:rPr>
              <a:t>.</a:t>
            </a:r>
            <a:r>
              <a:rPr lang="ro-RO" sz="6800" dirty="0" smtClean="0">
                <a:latin typeface="Calibri" panose="020F0502020204030204" pitchFamily="34" charset="0"/>
              </a:rPr>
              <a:t> </a:t>
            </a:r>
            <a:r>
              <a:rPr lang="vi-VN" sz="6800" dirty="0" smtClean="0">
                <a:latin typeface="Calibri" panose="020F0502020204030204" pitchFamily="34" charset="0"/>
              </a:rPr>
              <a:t> </a:t>
            </a:r>
            <a:r>
              <a:rPr lang="ro-RO" sz="68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vi-VN" sz="6800" dirty="0" smtClean="0">
                <a:latin typeface="Calibri" panose="020F0502020204030204" pitchFamily="34" charset="0"/>
              </a:rPr>
              <a:t>Organizarea </a:t>
            </a:r>
            <a:r>
              <a:rPr lang="vi-VN" sz="6800" dirty="0">
                <a:latin typeface="Calibri" panose="020F0502020204030204" pitchFamily="34" charset="0"/>
              </a:rPr>
              <a:t>conferinței de </a:t>
            </a:r>
            <a:r>
              <a:rPr lang="ro-RO" sz="6800" dirty="0" smtClean="0">
                <a:latin typeface="Calibri" panose="020F0502020204030204" pitchFamily="34" charset="0"/>
              </a:rPr>
              <a:t>incheiere</a:t>
            </a:r>
            <a:r>
              <a:rPr lang="vi-VN" sz="6800" dirty="0" smtClean="0">
                <a:latin typeface="Calibri" panose="020F0502020204030204" pitchFamily="34" charset="0"/>
              </a:rPr>
              <a:t> </a:t>
            </a:r>
            <a:r>
              <a:rPr lang="vi-VN" sz="6800" dirty="0">
                <a:latin typeface="Calibri" panose="020F0502020204030204" pitchFamily="34" charset="0"/>
              </a:rPr>
              <a:t>a proiectului. </a:t>
            </a:r>
          </a:p>
          <a:p>
            <a:endParaRPr lang="vi-VN" sz="5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b="1" dirty="0" smtClean="0">
                <a:latin typeface="Calibri" panose="020F0502020204030204" pitchFamily="34" charset="0"/>
              </a:rPr>
              <a:t> </a:t>
            </a:r>
            <a:endParaRPr lang="ro-RO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5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640655"/>
            <a:ext cx="8229600" cy="411162"/>
          </a:xfrm>
        </p:spPr>
        <p:txBody>
          <a:bodyPr>
            <a:normAutofit/>
          </a:bodyPr>
          <a:lstStyle/>
          <a:p>
            <a:r>
              <a:rPr lang="ro-RO" sz="2000" dirty="0" smtClean="0"/>
              <a:t>Eveniment promovare economie socială – Tulcea, 29 aprilie 2015</a:t>
            </a:r>
            <a:endParaRPr lang="en-GB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vi-VN" sz="5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b="1" dirty="0" smtClean="0">
                <a:latin typeface="Calibri" panose="020F0502020204030204" pitchFamily="34" charset="0"/>
              </a:rPr>
              <a:t> </a:t>
            </a:r>
            <a:endParaRPr lang="ro-RO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39" y="2057400"/>
            <a:ext cx="4974397" cy="368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o-RO" b="1" dirty="0" smtClean="0"/>
              <a:t>PRINCIPALE </a:t>
            </a:r>
            <a:r>
              <a:rPr lang="it-IT" b="1" dirty="0" smtClean="0"/>
              <a:t>R</a:t>
            </a:r>
            <a:r>
              <a:rPr lang="ro-RO" b="1" dirty="0" smtClean="0"/>
              <a:t>EZULTATE</a:t>
            </a:r>
            <a:r>
              <a:rPr lang="it-IT" b="1" dirty="0" smtClean="0"/>
              <a:t>:</a:t>
            </a:r>
            <a:endParaRPr lang="ro-RO" b="1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• </a:t>
            </a:r>
            <a:r>
              <a:rPr lang="ro-RO" sz="3100" dirty="0" smtClean="0"/>
              <a:t>Î</a:t>
            </a:r>
            <a:r>
              <a:rPr lang="it-IT" sz="3100" dirty="0" smtClean="0"/>
              <a:t>nfiin</a:t>
            </a:r>
            <a:r>
              <a:rPr lang="ro-RO" sz="3100" dirty="0"/>
              <a:t>ț</a:t>
            </a:r>
            <a:r>
              <a:rPr lang="it-IT" sz="3100" dirty="0" smtClean="0"/>
              <a:t>area</a:t>
            </a:r>
            <a:r>
              <a:rPr lang="it-IT" sz="3100" dirty="0"/>
              <a:t>, sprijinirea </a:t>
            </a:r>
            <a:r>
              <a:rPr lang="ro-RO" sz="3100" dirty="0" smtClean="0"/>
              <a:t>ș</a:t>
            </a:r>
            <a:r>
              <a:rPr lang="it-IT" sz="3100" dirty="0" smtClean="0"/>
              <a:t>i </a:t>
            </a:r>
            <a:r>
              <a:rPr lang="it-IT" sz="3100" dirty="0"/>
              <a:t>consilierea a 10 structuri de economie </a:t>
            </a:r>
            <a:r>
              <a:rPr lang="it-IT" sz="3100" dirty="0" smtClean="0"/>
              <a:t>social</a:t>
            </a:r>
            <a:r>
              <a:rPr lang="ro-RO" sz="3100" dirty="0" smtClean="0"/>
              <a:t>ă</a:t>
            </a:r>
            <a:r>
              <a:rPr lang="it-IT" sz="3100" dirty="0" smtClean="0"/>
              <a:t> </a:t>
            </a:r>
            <a:r>
              <a:rPr lang="it-IT" sz="3100" dirty="0"/>
              <a:t>(SES-uri); </a:t>
            </a:r>
          </a:p>
          <a:p>
            <a:pPr marL="0" indent="0">
              <a:buNone/>
            </a:pPr>
            <a:r>
              <a:rPr lang="it-IT" sz="3100" dirty="0"/>
              <a:t>• Orientarea/consilierea </a:t>
            </a:r>
            <a:r>
              <a:rPr lang="ro-RO" sz="3100" dirty="0" smtClean="0"/>
              <a:t>î</a:t>
            </a:r>
            <a:r>
              <a:rPr lang="it-IT" sz="3100" dirty="0" smtClean="0"/>
              <a:t>n </a:t>
            </a:r>
            <a:r>
              <a:rPr lang="it-IT" sz="3100" dirty="0"/>
              <a:t>economie </a:t>
            </a:r>
            <a:r>
              <a:rPr lang="it-IT" sz="3100" dirty="0" smtClean="0"/>
              <a:t>social</a:t>
            </a:r>
            <a:r>
              <a:rPr lang="ro-RO" sz="3100" dirty="0" smtClean="0"/>
              <a:t>ă</a:t>
            </a:r>
            <a:r>
              <a:rPr lang="it-IT" sz="3100" dirty="0" smtClean="0"/>
              <a:t> </a:t>
            </a:r>
            <a:r>
              <a:rPr lang="it-IT" sz="3100" dirty="0"/>
              <a:t>a 460 de persoane; </a:t>
            </a:r>
          </a:p>
          <a:p>
            <a:pPr marL="0" indent="0">
              <a:buNone/>
            </a:pPr>
            <a:r>
              <a:rPr lang="it-IT" sz="3100" dirty="0"/>
              <a:t>• Instruirea </a:t>
            </a:r>
            <a:r>
              <a:rPr lang="ro-RO" sz="3100" dirty="0" smtClean="0"/>
              <a:t>î</a:t>
            </a:r>
            <a:r>
              <a:rPr lang="it-IT" sz="3100" dirty="0" smtClean="0"/>
              <a:t>n </a:t>
            </a:r>
            <a:r>
              <a:rPr lang="it-IT" sz="3100" dirty="0"/>
              <a:t>economie </a:t>
            </a:r>
            <a:r>
              <a:rPr lang="it-IT" sz="3100" dirty="0" smtClean="0"/>
              <a:t>social</a:t>
            </a:r>
            <a:r>
              <a:rPr lang="ro-RO" sz="3100" dirty="0" smtClean="0"/>
              <a:t>ă</a:t>
            </a:r>
            <a:r>
              <a:rPr lang="it-IT" sz="3100" dirty="0" smtClean="0"/>
              <a:t> </a:t>
            </a:r>
            <a:r>
              <a:rPr lang="it-IT" sz="3100" dirty="0"/>
              <a:t>a 130 de persoane; </a:t>
            </a:r>
          </a:p>
          <a:p>
            <a:pPr marL="0" indent="0">
              <a:buNone/>
            </a:pPr>
            <a:r>
              <a:rPr lang="it-IT" sz="3100" dirty="0"/>
              <a:t>• Certificarea </a:t>
            </a:r>
            <a:r>
              <a:rPr lang="ro-RO" sz="3100" dirty="0" smtClean="0"/>
              <a:t>î</a:t>
            </a:r>
            <a:r>
              <a:rPr lang="it-IT" sz="3100" dirty="0" smtClean="0"/>
              <a:t>n </a:t>
            </a:r>
            <a:r>
              <a:rPr lang="it-IT" sz="3100" dirty="0"/>
              <a:t>economie </a:t>
            </a:r>
            <a:r>
              <a:rPr lang="it-IT" sz="3100" dirty="0" smtClean="0"/>
              <a:t>social</a:t>
            </a:r>
            <a:r>
              <a:rPr lang="ro-RO" sz="3100" dirty="0" smtClean="0"/>
              <a:t>ă</a:t>
            </a:r>
            <a:r>
              <a:rPr lang="it-IT" sz="3100" dirty="0" smtClean="0"/>
              <a:t> </a:t>
            </a:r>
            <a:r>
              <a:rPr lang="it-IT" sz="3100" dirty="0"/>
              <a:t>a 120 de persoane; </a:t>
            </a:r>
          </a:p>
          <a:p>
            <a:pPr marL="0" indent="0">
              <a:buNone/>
            </a:pPr>
            <a:r>
              <a:rPr lang="it-IT" sz="3100" dirty="0" smtClean="0"/>
              <a:t>• </a:t>
            </a:r>
            <a:r>
              <a:rPr lang="it-IT" sz="3100" dirty="0"/>
              <a:t>Angajarea a 40 de persoane </a:t>
            </a:r>
            <a:r>
              <a:rPr lang="ro-RO" sz="3100" dirty="0" smtClean="0"/>
              <a:t>î</a:t>
            </a:r>
            <a:r>
              <a:rPr lang="it-IT" sz="3100" dirty="0" smtClean="0"/>
              <a:t>n </a:t>
            </a:r>
            <a:r>
              <a:rPr lang="ro-RO" sz="3100" dirty="0" smtClean="0"/>
              <a:t>SES –urile înființate</a:t>
            </a:r>
            <a:r>
              <a:rPr lang="it-IT" sz="3100" dirty="0" smtClean="0"/>
              <a:t>; </a:t>
            </a:r>
            <a:endParaRPr lang="it-IT" sz="3100" dirty="0"/>
          </a:p>
          <a:p>
            <a:pPr marL="0" indent="0">
              <a:buNone/>
            </a:pPr>
            <a:r>
              <a:rPr lang="it-IT" sz="3100" dirty="0"/>
              <a:t>• </a:t>
            </a:r>
            <a:r>
              <a:rPr lang="ro-RO" sz="3100" dirty="0"/>
              <a:t>Î</a:t>
            </a:r>
            <a:r>
              <a:rPr lang="it-IT" sz="3100" dirty="0" smtClean="0"/>
              <a:t>nfiin</a:t>
            </a:r>
            <a:r>
              <a:rPr lang="ro-RO" sz="3100" dirty="0" smtClean="0"/>
              <a:t>ț</a:t>
            </a:r>
            <a:r>
              <a:rPr lang="it-IT" sz="3100" dirty="0" smtClean="0"/>
              <a:t>area </a:t>
            </a:r>
            <a:r>
              <a:rPr lang="it-IT" sz="3100" dirty="0"/>
              <a:t>unui Centru de Resurse pentru SES-uri; </a:t>
            </a:r>
          </a:p>
          <a:p>
            <a:pPr marL="0" indent="0">
              <a:buNone/>
            </a:pPr>
            <a:r>
              <a:rPr lang="it-IT" sz="3100" dirty="0" smtClean="0"/>
              <a:t>• </a:t>
            </a:r>
            <a:r>
              <a:rPr lang="it-IT" sz="3100" dirty="0"/>
              <a:t>Realizarea a 10 studii de marketing; </a:t>
            </a:r>
          </a:p>
          <a:p>
            <a:pPr marL="0" indent="0">
              <a:buNone/>
            </a:pPr>
            <a:r>
              <a:rPr lang="it-IT" sz="3100" dirty="0"/>
              <a:t>• Realizarea si distribuirea a 500 de Ghiduri de bune practici.</a:t>
            </a: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7919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o-RO" sz="3300" b="1" dirty="0" smtClean="0"/>
              <a:t>CONTACT</a:t>
            </a:r>
          </a:p>
          <a:p>
            <a:pPr marL="0" indent="0" algn="ctr">
              <a:buNone/>
            </a:pPr>
            <a:r>
              <a:rPr lang="vi-VN" sz="3300" dirty="0" smtClean="0"/>
              <a:t>Centrul </a:t>
            </a:r>
            <a:r>
              <a:rPr lang="vi-VN" sz="3300" dirty="0"/>
              <a:t>Național pentru Dezvoltare Durabilă </a:t>
            </a:r>
            <a:endParaRPr lang="ro-RO" sz="3300" dirty="0" smtClean="0"/>
          </a:p>
          <a:p>
            <a:pPr marL="0" indent="0" algn="ctr">
              <a:buNone/>
            </a:pPr>
            <a:r>
              <a:rPr lang="vi-VN" sz="3300" dirty="0" smtClean="0"/>
              <a:t>(</a:t>
            </a:r>
            <a:r>
              <a:rPr lang="vi-VN" sz="3300" dirty="0"/>
              <a:t>București) </a:t>
            </a:r>
            <a:endParaRPr lang="ro-RO" sz="3300" dirty="0" smtClean="0"/>
          </a:p>
          <a:p>
            <a:pPr marL="0" indent="0" algn="ctr">
              <a:buNone/>
            </a:pPr>
            <a:r>
              <a:rPr lang="vi-VN" sz="2400" dirty="0" smtClean="0"/>
              <a:t>Telefon</a:t>
            </a:r>
            <a:r>
              <a:rPr lang="vi-VN" sz="2400" dirty="0"/>
              <a:t>: </a:t>
            </a:r>
            <a:r>
              <a:rPr lang="vi-VN" sz="2400" dirty="0" smtClean="0"/>
              <a:t>021-310.33.20</a:t>
            </a:r>
            <a:r>
              <a:rPr lang="ro-RO" sz="2400" dirty="0" smtClean="0"/>
              <a:t>, E</a:t>
            </a:r>
            <a:r>
              <a:rPr lang="vi-VN" sz="2400" dirty="0" smtClean="0"/>
              <a:t>-mail</a:t>
            </a:r>
            <a:r>
              <a:rPr lang="vi-VN" sz="2400" dirty="0"/>
              <a:t>: </a:t>
            </a:r>
            <a:r>
              <a:rPr lang="vi-VN" sz="2400" dirty="0" smtClean="0">
                <a:hlinkClick r:id="rId4"/>
              </a:rPr>
              <a:t>office@ncsd.ro</a:t>
            </a:r>
            <a:endParaRPr lang="ro-RO" sz="2400" dirty="0" smtClean="0"/>
          </a:p>
          <a:p>
            <a:pPr marL="0" indent="0" algn="ctr">
              <a:buNone/>
            </a:pPr>
            <a:endParaRPr lang="ro-RO" sz="3600" dirty="0">
              <a:hlinkClick r:id="rId5"/>
            </a:endParaRPr>
          </a:p>
          <a:p>
            <a:pPr marL="0" indent="0" algn="ctr">
              <a:buNone/>
            </a:pPr>
            <a:r>
              <a:rPr lang="ro-RO" sz="3600" dirty="0" smtClean="0">
                <a:hlinkClick r:id="rId5"/>
              </a:rPr>
              <a:t>www.cndd.ro/tureco_ro.html</a:t>
            </a:r>
          </a:p>
          <a:p>
            <a:pPr marL="0" indent="0" algn="ctr">
              <a:buNone/>
            </a:pPr>
            <a:r>
              <a:rPr lang="ro-RO" sz="3600" dirty="0" smtClean="0">
                <a:hlinkClick r:id="rId5"/>
              </a:rPr>
              <a:t>www.tureco.ro</a:t>
            </a:r>
            <a:r>
              <a:rPr lang="ro-RO" sz="3600" dirty="0" smtClean="0"/>
              <a:t> </a:t>
            </a:r>
            <a:endParaRPr lang="vi-VN" sz="3600" dirty="0"/>
          </a:p>
          <a:p>
            <a:pPr marL="0" indent="0" algn="ctr">
              <a:buNone/>
            </a:pPr>
            <a:r>
              <a:rPr lang="ro-RO" sz="3300" dirty="0" smtClean="0"/>
              <a:t> </a:t>
            </a:r>
            <a:r>
              <a:rPr lang="vi-VN" sz="3300" dirty="0" smtClean="0"/>
              <a:t> </a:t>
            </a:r>
            <a:endParaRPr lang="ro-RO" sz="3300" dirty="0" smtClean="0"/>
          </a:p>
          <a:p>
            <a:pPr marL="0" indent="0" algn="ctr">
              <a:buNone/>
            </a:pPr>
            <a:endParaRPr lang="ro-RO" dirty="0" smtClean="0"/>
          </a:p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endParaRPr lang="vi-VN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0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err="1"/>
              <a:t>Beneficiar</a:t>
            </a:r>
            <a:r>
              <a:rPr lang="en-GB" b="1" dirty="0"/>
              <a:t>: </a:t>
            </a:r>
            <a:endParaRPr lang="ro-RO" b="1" dirty="0" smtClean="0"/>
          </a:p>
          <a:p>
            <a:pPr marL="0" indent="0">
              <a:buNone/>
            </a:pPr>
            <a:r>
              <a:rPr lang="en-GB" i="1" dirty="0" err="1" smtClean="0"/>
              <a:t>Funda</a:t>
            </a:r>
            <a:r>
              <a:rPr lang="ro-RO" i="1" dirty="0" smtClean="0"/>
              <a:t>ț</a:t>
            </a:r>
            <a:r>
              <a:rPr lang="en-GB" i="1" dirty="0" err="1" smtClean="0"/>
              <a:t>ia</a:t>
            </a:r>
            <a:r>
              <a:rPr lang="en-GB" i="1" dirty="0" smtClean="0"/>
              <a:t> </a:t>
            </a:r>
            <a:r>
              <a:rPr lang="en-GB" i="1" dirty="0" err="1"/>
              <a:t>Centrul</a:t>
            </a:r>
            <a:r>
              <a:rPr lang="en-GB" i="1" dirty="0"/>
              <a:t> </a:t>
            </a:r>
            <a:r>
              <a:rPr lang="en-GB" i="1" dirty="0" smtClean="0"/>
              <a:t>Na</a:t>
            </a:r>
            <a:r>
              <a:rPr lang="ro-RO" i="1" dirty="0"/>
              <a:t>ț</a:t>
            </a:r>
            <a:r>
              <a:rPr lang="en-GB" i="1" dirty="0" err="1" smtClean="0"/>
              <a:t>ional</a:t>
            </a:r>
            <a:r>
              <a:rPr lang="en-GB" i="1" dirty="0" smtClean="0"/>
              <a:t> </a:t>
            </a:r>
            <a:r>
              <a:rPr lang="en-GB" i="1" dirty="0" err="1"/>
              <a:t>pentru</a:t>
            </a:r>
            <a:r>
              <a:rPr lang="en-GB" i="1" dirty="0"/>
              <a:t> </a:t>
            </a:r>
            <a:r>
              <a:rPr lang="en-GB" i="1" dirty="0" err="1"/>
              <a:t>Dezvoltare</a:t>
            </a:r>
            <a:r>
              <a:rPr lang="en-GB" i="1" dirty="0"/>
              <a:t> </a:t>
            </a:r>
            <a:r>
              <a:rPr lang="en-GB" i="1" dirty="0" err="1" smtClean="0"/>
              <a:t>Durabil</a:t>
            </a:r>
            <a:r>
              <a:rPr lang="ro-RO" i="1" dirty="0" smtClean="0"/>
              <a:t>ă</a:t>
            </a:r>
            <a:endParaRPr lang="en-GB" i="1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en-GB" b="1" dirty="0" err="1" smtClean="0"/>
              <a:t>Parteneri</a:t>
            </a:r>
            <a:r>
              <a:rPr lang="en-GB" b="1" dirty="0"/>
              <a:t>: </a:t>
            </a:r>
            <a:endParaRPr lang="ro-RO" b="1" dirty="0" smtClean="0"/>
          </a:p>
          <a:p>
            <a:r>
              <a:rPr lang="en-GB" i="1" dirty="0" err="1" smtClean="0"/>
              <a:t>Funda</a:t>
            </a:r>
            <a:r>
              <a:rPr lang="ro-RO" i="1" dirty="0" smtClean="0"/>
              <a:t>ț</a:t>
            </a:r>
            <a:r>
              <a:rPr lang="en-GB" i="1" dirty="0" err="1" smtClean="0"/>
              <a:t>ia</a:t>
            </a:r>
            <a:r>
              <a:rPr lang="en-GB" i="1" dirty="0" smtClean="0"/>
              <a:t> Cultural</a:t>
            </a:r>
            <a:r>
              <a:rPr lang="ro-RO" i="1" dirty="0" smtClean="0"/>
              <a:t>ă</a:t>
            </a:r>
            <a:r>
              <a:rPr lang="en-GB" i="1" dirty="0" smtClean="0"/>
              <a:t> </a:t>
            </a:r>
            <a:r>
              <a:rPr lang="en-GB" i="1" dirty="0"/>
              <a:t>Art </a:t>
            </a:r>
            <a:r>
              <a:rPr lang="en-GB" i="1" dirty="0" smtClean="0"/>
              <a:t>Promo</a:t>
            </a:r>
            <a:endParaRPr lang="ro-RO" i="1" dirty="0" smtClean="0"/>
          </a:p>
          <a:p>
            <a:r>
              <a:rPr lang="en-GB" i="1" dirty="0" err="1" smtClean="0"/>
              <a:t>Funda</a:t>
            </a:r>
            <a:r>
              <a:rPr lang="ro-RO" i="1" dirty="0" smtClean="0"/>
              <a:t>ț</a:t>
            </a:r>
            <a:r>
              <a:rPr lang="en-GB" i="1" dirty="0" err="1" smtClean="0"/>
              <a:t>ia</a:t>
            </a:r>
            <a:r>
              <a:rPr lang="en-GB" i="1" dirty="0" smtClean="0"/>
              <a:t> </a:t>
            </a:r>
            <a:r>
              <a:rPr lang="en-GB" i="1" dirty="0"/>
              <a:t>Eco-</a:t>
            </a:r>
            <a:r>
              <a:rPr lang="en-GB" i="1" dirty="0" err="1"/>
              <a:t>Pontica</a:t>
            </a:r>
            <a:r>
              <a:rPr lang="en-GB" i="1" dirty="0"/>
              <a:t> </a:t>
            </a:r>
            <a:endParaRPr lang="ro-RO" i="1" dirty="0" smtClean="0"/>
          </a:p>
          <a:p>
            <a:r>
              <a:rPr lang="en-GB" i="1" dirty="0" err="1" smtClean="0"/>
              <a:t>Asocia</a:t>
            </a:r>
            <a:r>
              <a:rPr lang="ro-RO" i="1" dirty="0" smtClean="0"/>
              <a:t>ț</a:t>
            </a:r>
            <a:r>
              <a:rPr lang="en-GB" i="1" dirty="0" err="1" smtClean="0"/>
              <a:t>ia</a:t>
            </a:r>
            <a:r>
              <a:rPr lang="en-GB" i="1" dirty="0" smtClean="0"/>
              <a:t> </a:t>
            </a:r>
            <a:r>
              <a:rPr lang="en-GB" i="1" dirty="0" err="1"/>
              <a:t>pentru</a:t>
            </a:r>
            <a:r>
              <a:rPr lang="en-GB" i="1" dirty="0"/>
              <a:t> </a:t>
            </a:r>
            <a:r>
              <a:rPr lang="en-GB" i="1" dirty="0" err="1"/>
              <a:t>Dezvoltarea</a:t>
            </a:r>
            <a:r>
              <a:rPr lang="en-GB" i="1" dirty="0"/>
              <a:t> </a:t>
            </a:r>
            <a:r>
              <a:rPr lang="en-GB" i="1" dirty="0" err="1"/>
              <a:t>Obiectivelor</a:t>
            </a:r>
            <a:r>
              <a:rPr lang="en-GB" i="1" dirty="0"/>
              <a:t> </a:t>
            </a:r>
            <a:r>
              <a:rPr lang="en-GB" i="1" dirty="0" err="1" smtClean="0"/>
              <a:t>Culturale</a:t>
            </a:r>
            <a:endParaRPr lang="en-GB" i="1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en-GB" b="1" dirty="0" err="1" smtClean="0"/>
              <a:t>Durata</a:t>
            </a:r>
            <a:r>
              <a:rPr lang="en-GB" b="1" dirty="0"/>
              <a:t>:</a:t>
            </a:r>
            <a:r>
              <a:rPr lang="en-GB" dirty="0"/>
              <a:t> 12 </a:t>
            </a:r>
            <a:r>
              <a:rPr lang="en-GB" dirty="0" err="1"/>
              <a:t>luni</a:t>
            </a:r>
            <a:r>
              <a:rPr lang="en-GB" dirty="0"/>
              <a:t> </a:t>
            </a:r>
            <a:r>
              <a:rPr lang="ro-RO" dirty="0" smtClean="0"/>
              <a:t>(</a:t>
            </a:r>
            <a:r>
              <a:rPr lang="en-GB" dirty="0" smtClean="0"/>
              <a:t>5 </a:t>
            </a:r>
            <a:r>
              <a:rPr lang="en-GB" dirty="0" err="1"/>
              <a:t>Ianuarie</a:t>
            </a:r>
            <a:r>
              <a:rPr lang="en-GB" dirty="0"/>
              <a:t> - 31 </a:t>
            </a:r>
            <a:r>
              <a:rPr lang="en-GB" dirty="0" err="1"/>
              <a:t>Decembrie</a:t>
            </a:r>
            <a:r>
              <a:rPr lang="en-GB" dirty="0"/>
              <a:t> </a:t>
            </a:r>
            <a:r>
              <a:rPr lang="en-GB" dirty="0" smtClean="0"/>
              <a:t>2015</a:t>
            </a:r>
            <a:r>
              <a:rPr lang="ro-RO" dirty="0" smtClean="0"/>
              <a:t>)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 smtClean="0"/>
              <a:t>Valoare</a:t>
            </a:r>
            <a:r>
              <a:rPr lang="en-GB" b="1" dirty="0" smtClean="0"/>
              <a:t> total</a:t>
            </a:r>
            <a:r>
              <a:rPr lang="ro-RO" b="1" dirty="0" smtClean="0"/>
              <a:t>ă</a:t>
            </a:r>
            <a:r>
              <a:rPr lang="en-GB" b="1" dirty="0" smtClean="0"/>
              <a:t> </a:t>
            </a:r>
            <a:r>
              <a:rPr lang="en-GB" b="1" dirty="0" err="1" smtClean="0"/>
              <a:t>eligibil</a:t>
            </a:r>
            <a:r>
              <a:rPr lang="ro-RO" b="1" dirty="0" smtClean="0"/>
              <a:t>ă</a:t>
            </a:r>
            <a:r>
              <a:rPr lang="en-GB" dirty="0" smtClean="0"/>
              <a:t>: </a:t>
            </a:r>
            <a:r>
              <a:rPr lang="en-GB" dirty="0"/>
              <a:t>8.744.609,25 </a:t>
            </a:r>
            <a:r>
              <a:rPr lang="en-GB" dirty="0" smtClean="0"/>
              <a:t>Lei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b="1" dirty="0" smtClean="0"/>
              <a:t>CONTEXT </a:t>
            </a:r>
          </a:p>
          <a:p>
            <a:pPr marL="0" indent="0" algn="ctr">
              <a:buNone/>
            </a:pPr>
            <a:endParaRPr lang="ro-RO" b="1" dirty="0" smtClean="0"/>
          </a:p>
          <a:p>
            <a:pPr marL="0" indent="0">
              <a:buNone/>
            </a:pPr>
            <a:r>
              <a:rPr lang="vi-VN" dirty="0" smtClean="0"/>
              <a:t>Proiectul </a:t>
            </a:r>
            <a:r>
              <a:rPr lang="vi-VN" dirty="0"/>
              <a:t>TURECO se încadrează în obiectivul 5 al Strategiei Europa 2020, de luptă împotriva sărăciei și a excluziunii sociale, prin reducerea cu cel puțin 20 de milioane a numărului persoanelor afectate de aceste  fenomene sociale. </a:t>
            </a: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32948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b="1" dirty="0" smtClean="0"/>
              <a:t>ECONOMIA SOCIALĂ</a:t>
            </a:r>
          </a:p>
          <a:p>
            <a:pPr marL="0" indent="0" algn="ctr">
              <a:buNone/>
            </a:pPr>
            <a:endParaRPr lang="ro-RO" b="1" dirty="0" smtClean="0"/>
          </a:p>
          <a:p>
            <a:pPr marL="0" indent="0">
              <a:buNone/>
            </a:pPr>
            <a:r>
              <a:rPr lang="vi-VN" dirty="0"/>
              <a:t>Economia socială este </a:t>
            </a:r>
            <a:r>
              <a:rPr lang="vi-VN" dirty="0" smtClean="0"/>
              <a:t>co</a:t>
            </a:r>
            <a:r>
              <a:rPr lang="ro-RO" sz="3600" dirty="0"/>
              <a:t>n</a:t>
            </a:r>
            <a:r>
              <a:rPr lang="vi-VN" dirty="0" smtClean="0"/>
              <a:t>siderată </a:t>
            </a:r>
            <a:r>
              <a:rPr lang="vi-VN" b="1" dirty="0"/>
              <a:t>o soluție pentru rezolvarea problemelor sociale, economice și de mediu</a:t>
            </a:r>
            <a:r>
              <a:rPr lang="vi-VN" dirty="0"/>
              <a:t> ale comunităților și pentru </a:t>
            </a:r>
            <a:r>
              <a:rPr lang="vi-VN" b="1" dirty="0"/>
              <a:t>satisfacerea nevoilor persoanelor din grupuri defavorizate. </a:t>
            </a:r>
          </a:p>
          <a:p>
            <a:pPr marL="0" indent="0">
              <a:buNone/>
            </a:pPr>
            <a:endParaRPr lang="ro-RO" b="1" dirty="0" smtClean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799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o-RO" sz="4500" b="1" dirty="0" smtClean="0"/>
              <a:t>CARACTERISTICILE  ÎNTREPRINDERILOR SOCIALE</a:t>
            </a:r>
          </a:p>
          <a:p>
            <a:pPr marL="0" indent="0" algn="ctr">
              <a:buNone/>
            </a:pPr>
            <a:endParaRPr lang="ro-RO" sz="4600" b="1" i="1" dirty="0" smtClean="0"/>
          </a:p>
          <a:p>
            <a:pPr marL="0" indent="0" algn="ctr">
              <a:buNone/>
            </a:pPr>
            <a:r>
              <a:rPr lang="en-GB" sz="4500" b="1" i="1" dirty="0" err="1" smtClean="0"/>
              <a:t>Scopul</a:t>
            </a:r>
            <a:r>
              <a:rPr lang="en-GB" sz="4500" b="1" i="1" dirty="0" smtClean="0"/>
              <a:t> </a:t>
            </a:r>
            <a:r>
              <a:rPr lang="en-GB" sz="4500" b="1" i="1" dirty="0"/>
              <a:t>principal</a:t>
            </a:r>
            <a:r>
              <a:rPr lang="ro-RO" sz="4500" b="1" i="1" dirty="0"/>
              <a:t> </a:t>
            </a:r>
            <a:r>
              <a:rPr lang="en-GB" sz="4500" dirty="0"/>
              <a:t>nu </a:t>
            </a:r>
            <a:r>
              <a:rPr lang="en-GB" sz="4500" dirty="0" err="1"/>
              <a:t>este</a:t>
            </a:r>
            <a:r>
              <a:rPr lang="en-GB" sz="4500" dirty="0"/>
              <a:t> </a:t>
            </a:r>
            <a:r>
              <a:rPr lang="en-GB" sz="4500" dirty="0" err="1"/>
              <a:t>ob</a:t>
            </a:r>
            <a:r>
              <a:rPr lang="ro-RO" sz="4500" dirty="0"/>
              <a:t>ț</a:t>
            </a:r>
            <a:r>
              <a:rPr lang="en-GB" sz="4500" dirty="0" err="1"/>
              <a:t>inerea</a:t>
            </a:r>
            <a:r>
              <a:rPr lang="en-GB" sz="4500" dirty="0"/>
              <a:t> de profit, ci </a:t>
            </a:r>
            <a:r>
              <a:rPr lang="ro-RO" sz="4500" b="1" dirty="0"/>
              <a:t>î</a:t>
            </a:r>
            <a:r>
              <a:rPr lang="en-GB" sz="4500" b="1" dirty="0" err="1"/>
              <a:t>mbun</a:t>
            </a:r>
            <a:r>
              <a:rPr lang="ro-RO" sz="4500" b="1" dirty="0"/>
              <a:t>ă</a:t>
            </a:r>
            <a:r>
              <a:rPr lang="en-GB" sz="4500" b="1" dirty="0"/>
              <a:t>t</a:t>
            </a:r>
            <a:r>
              <a:rPr lang="ro-RO" sz="4500" b="1" dirty="0"/>
              <a:t>ăț</a:t>
            </a:r>
            <a:r>
              <a:rPr lang="en-GB" sz="4500" b="1" dirty="0" err="1"/>
              <a:t>irea</a:t>
            </a:r>
            <a:r>
              <a:rPr lang="en-GB" sz="4500" b="1" dirty="0"/>
              <a:t> </a:t>
            </a:r>
            <a:r>
              <a:rPr lang="en-GB" sz="4500" b="1" dirty="0" err="1"/>
              <a:t>condi</a:t>
            </a:r>
            <a:r>
              <a:rPr lang="ro-RO" sz="4500" b="1" dirty="0"/>
              <a:t>ț</a:t>
            </a:r>
            <a:r>
              <a:rPr lang="en-GB" sz="4500" b="1" dirty="0" err="1"/>
              <a:t>iilor</a:t>
            </a:r>
            <a:r>
              <a:rPr lang="en-GB" sz="4500" b="1" dirty="0"/>
              <a:t> de </a:t>
            </a:r>
            <a:r>
              <a:rPr lang="en-GB" sz="4500" b="1" dirty="0" err="1"/>
              <a:t>viata</a:t>
            </a:r>
            <a:r>
              <a:rPr lang="en-GB" sz="4500" b="1" dirty="0"/>
              <a:t> </a:t>
            </a:r>
            <a:r>
              <a:rPr lang="en-GB" sz="4500" b="1" dirty="0" err="1"/>
              <a:t>si</a:t>
            </a:r>
            <a:r>
              <a:rPr lang="en-GB" sz="4500" b="1" dirty="0"/>
              <a:t> </a:t>
            </a:r>
            <a:r>
              <a:rPr lang="en-GB" sz="4500" b="1" dirty="0" err="1"/>
              <a:t>oferirea</a:t>
            </a:r>
            <a:r>
              <a:rPr lang="en-GB" sz="4500" b="1" dirty="0"/>
              <a:t> de </a:t>
            </a:r>
            <a:r>
              <a:rPr lang="en-GB" sz="4500" b="1" dirty="0" err="1"/>
              <a:t>noi</a:t>
            </a:r>
            <a:r>
              <a:rPr lang="en-GB" sz="4500" b="1" dirty="0"/>
              <a:t> </a:t>
            </a:r>
            <a:r>
              <a:rPr lang="en-GB" sz="4500" b="1" dirty="0" err="1"/>
              <a:t>oportunit</a:t>
            </a:r>
            <a:r>
              <a:rPr lang="ro-RO" sz="4500" b="1" dirty="0"/>
              <a:t>ăț</a:t>
            </a:r>
            <a:r>
              <a:rPr lang="en-GB" sz="4500" b="1" dirty="0" err="1"/>
              <a:t>i</a:t>
            </a:r>
            <a:r>
              <a:rPr lang="en-GB" sz="4500" b="1" dirty="0"/>
              <a:t> </a:t>
            </a:r>
            <a:r>
              <a:rPr lang="en-GB" sz="4500" b="1" dirty="0" err="1"/>
              <a:t>pentru</a:t>
            </a:r>
            <a:r>
              <a:rPr lang="en-GB" sz="4500" b="1" dirty="0"/>
              <a:t> </a:t>
            </a:r>
            <a:r>
              <a:rPr lang="en-GB" sz="4500" b="1" dirty="0" err="1"/>
              <a:t>persoanele</a:t>
            </a:r>
            <a:r>
              <a:rPr lang="en-GB" sz="4500" b="1" dirty="0"/>
              <a:t> </a:t>
            </a:r>
            <a:r>
              <a:rPr lang="en-GB" sz="4500" b="1" dirty="0" err="1"/>
              <a:t>vulnerabile</a:t>
            </a:r>
            <a:r>
              <a:rPr lang="en-GB" sz="4500" b="1" dirty="0"/>
              <a:t>. </a:t>
            </a:r>
            <a:endParaRPr lang="ro-RO" sz="4500" b="1" dirty="0"/>
          </a:p>
          <a:p>
            <a:pPr marL="0" indent="0" algn="ctr">
              <a:buNone/>
            </a:pPr>
            <a:endParaRPr lang="ro-RO" b="1" dirty="0" smtClean="0"/>
          </a:p>
          <a:p>
            <a:r>
              <a:rPr lang="vi-VN" dirty="0" smtClean="0"/>
              <a:t>Autonomie </a:t>
            </a:r>
            <a:r>
              <a:rPr lang="vi-VN" dirty="0"/>
              <a:t>de decizie</a:t>
            </a:r>
          </a:p>
          <a:p>
            <a:r>
              <a:rPr lang="vi-VN" dirty="0"/>
              <a:t>Libertate de asociere</a:t>
            </a:r>
          </a:p>
          <a:p>
            <a:r>
              <a:rPr lang="vi-VN" dirty="0"/>
              <a:t>Răspund nevoilor propriilor membri prin producere de bunuri și furnizarea de servicii și finanțare</a:t>
            </a:r>
          </a:p>
          <a:p>
            <a:r>
              <a:rPr lang="vi-VN" dirty="0"/>
              <a:t>Procesul decizional și distribuția profitului nu sunt direct legate de aportul de capital, fiecare dispunând de câte un vot</a:t>
            </a:r>
          </a:p>
          <a:p>
            <a:pPr marL="0" indent="0">
              <a:buNone/>
            </a:pP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19269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err="1"/>
              <a:t>Obiectivul</a:t>
            </a:r>
            <a:r>
              <a:rPr lang="en-GB" b="1" dirty="0"/>
              <a:t> </a:t>
            </a:r>
            <a:r>
              <a:rPr lang="en-GB" b="1" dirty="0" smtClean="0"/>
              <a:t>general</a:t>
            </a:r>
            <a:r>
              <a:rPr lang="ro-RO" b="1" dirty="0" smtClean="0"/>
              <a:t> al TURECO</a:t>
            </a:r>
            <a:r>
              <a:rPr lang="en-GB" b="1" dirty="0" smtClean="0"/>
              <a:t>:</a:t>
            </a:r>
            <a:endParaRPr lang="ro-RO" b="1" dirty="0" smtClean="0"/>
          </a:p>
          <a:p>
            <a:pPr marL="0" indent="0">
              <a:buNone/>
            </a:pPr>
            <a:endParaRPr lang="ro-RO" sz="3100" dirty="0" smtClean="0"/>
          </a:p>
          <a:p>
            <a:pPr marL="0" indent="0">
              <a:buNone/>
            </a:pPr>
            <a:r>
              <a:rPr lang="en-GB" sz="3100" dirty="0" err="1" smtClean="0"/>
              <a:t>Promovarea</a:t>
            </a:r>
            <a:r>
              <a:rPr lang="en-GB" sz="3100" dirty="0" smtClean="0"/>
              <a:t> </a:t>
            </a:r>
            <a:r>
              <a:rPr lang="en-GB" sz="3100" dirty="0" err="1"/>
              <a:t>Structurilor</a:t>
            </a:r>
            <a:r>
              <a:rPr lang="en-GB" sz="3100" dirty="0"/>
              <a:t> </a:t>
            </a:r>
            <a:r>
              <a:rPr lang="en-GB" sz="3100" dirty="0" err="1"/>
              <a:t>Economiei</a:t>
            </a:r>
            <a:r>
              <a:rPr lang="en-GB" sz="3100" dirty="0"/>
              <a:t> </a:t>
            </a:r>
            <a:r>
              <a:rPr lang="en-GB" sz="3100" dirty="0" err="1"/>
              <a:t>Sociale</a:t>
            </a:r>
            <a:r>
              <a:rPr lang="en-GB" sz="3100" dirty="0"/>
              <a:t> (SES) </a:t>
            </a:r>
            <a:r>
              <a:rPr lang="ro-RO" sz="3100" dirty="0" smtClean="0"/>
              <a:t>î</a:t>
            </a:r>
            <a:r>
              <a:rPr lang="en-GB" sz="3100" dirty="0" smtClean="0"/>
              <a:t>n </a:t>
            </a:r>
            <a:r>
              <a:rPr lang="en-GB" sz="3100" dirty="0" err="1"/>
              <a:t>Regiunile</a:t>
            </a:r>
            <a:r>
              <a:rPr lang="en-GB" sz="3100" dirty="0"/>
              <a:t> de </a:t>
            </a:r>
            <a:r>
              <a:rPr lang="en-GB" sz="3100" dirty="0" err="1"/>
              <a:t>Dezvoltare</a:t>
            </a:r>
            <a:r>
              <a:rPr lang="en-GB" sz="3100" dirty="0"/>
              <a:t> </a:t>
            </a:r>
            <a:r>
              <a:rPr lang="en-GB" sz="3100" dirty="0" err="1"/>
              <a:t>Sud</a:t>
            </a:r>
            <a:r>
              <a:rPr lang="en-GB" sz="3100" dirty="0"/>
              <a:t>-Est, </a:t>
            </a:r>
            <a:r>
              <a:rPr lang="ro-RO" sz="3100" dirty="0" smtClean="0"/>
              <a:t>                  </a:t>
            </a:r>
            <a:r>
              <a:rPr lang="en-GB" sz="3100" dirty="0" err="1" smtClean="0"/>
              <a:t>Sud-Muntenia</a:t>
            </a:r>
            <a:r>
              <a:rPr lang="en-GB" sz="3100" dirty="0" smtClean="0"/>
              <a:t> </a:t>
            </a:r>
            <a:r>
              <a:rPr lang="ro-RO" sz="3100" dirty="0" err="1" smtClean="0"/>
              <a:t>ș</a:t>
            </a:r>
            <a:r>
              <a:rPr lang="en-GB" sz="3100" dirty="0" err="1" smtClean="0"/>
              <a:t>i</a:t>
            </a:r>
            <a:r>
              <a:rPr lang="en-GB" sz="3100" dirty="0" smtClean="0"/>
              <a:t> </a:t>
            </a:r>
            <a:r>
              <a:rPr lang="en-GB" sz="3100" dirty="0" err="1"/>
              <a:t>Bucuresti-Ilfov</a:t>
            </a:r>
            <a:r>
              <a:rPr lang="en-GB" sz="3100" dirty="0"/>
              <a:t> ca </a:t>
            </a:r>
            <a:r>
              <a:rPr lang="en-GB" sz="3100" dirty="0" err="1"/>
              <a:t>instrumente</a:t>
            </a:r>
            <a:r>
              <a:rPr lang="en-GB" sz="3100" dirty="0"/>
              <a:t> </a:t>
            </a:r>
            <a:r>
              <a:rPr lang="en-GB" sz="3100" dirty="0" err="1"/>
              <a:t>sustenabile</a:t>
            </a:r>
            <a:r>
              <a:rPr lang="en-GB" sz="3100" dirty="0"/>
              <a:t> </a:t>
            </a:r>
            <a:r>
              <a:rPr lang="ro-RO" sz="3100" dirty="0" smtClean="0"/>
              <a:t>î</a:t>
            </a:r>
            <a:r>
              <a:rPr lang="en-GB" sz="3100" dirty="0" smtClean="0"/>
              <a:t>n </a:t>
            </a:r>
            <a:r>
              <a:rPr lang="en-GB" sz="3100" dirty="0" err="1"/>
              <a:t>crearea</a:t>
            </a:r>
            <a:r>
              <a:rPr lang="en-GB" sz="3100" dirty="0"/>
              <a:t> </a:t>
            </a:r>
            <a:r>
              <a:rPr lang="en-GB" sz="3100" dirty="0" err="1"/>
              <a:t>locurilor</a:t>
            </a:r>
            <a:r>
              <a:rPr lang="en-GB" sz="3100" dirty="0"/>
              <a:t> de </a:t>
            </a:r>
            <a:r>
              <a:rPr lang="en-GB" sz="3100" dirty="0" err="1" smtClean="0"/>
              <a:t>munc</a:t>
            </a:r>
            <a:r>
              <a:rPr lang="ro-RO" sz="3100" dirty="0" smtClean="0"/>
              <a:t>ă</a:t>
            </a:r>
            <a:r>
              <a:rPr lang="en-GB" sz="3100" dirty="0" smtClean="0"/>
              <a:t> </a:t>
            </a:r>
            <a:r>
              <a:rPr lang="en-GB" sz="3100" dirty="0" err="1"/>
              <a:t>pentru</a:t>
            </a:r>
            <a:r>
              <a:rPr lang="en-GB" sz="3100" dirty="0"/>
              <a:t> </a:t>
            </a:r>
            <a:r>
              <a:rPr lang="en-GB" sz="3100" dirty="0" err="1"/>
              <a:t>persoanele</a:t>
            </a:r>
            <a:r>
              <a:rPr lang="en-GB" sz="3100" dirty="0"/>
              <a:t> din </a:t>
            </a:r>
            <a:r>
              <a:rPr lang="en-GB" sz="3100" dirty="0" err="1"/>
              <a:t>grupurile</a:t>
            </a:r>
            <a:r>
              <a:rPr lang="en-GB" sz="3100" dirty="0"/>
              <a:t> </a:t>
            </a:r>
            <a:r>
              <a:rPr lang="en-GB" sz="3100" dirty="0" err="1"/>
              <a:t>vulnerabile</a:t>
            </a:r>
            <a:r>
              <a:rPr lang="en-GB" sz="3100" dirty="0"/>
              <a:t> </a:t>
            </a:r>
            <a:r>
              <a:rPr lang="ro-RO" sz="3100" dirty="0" err="1" smtClean="0"/>
              <a:t>ș</a:t>
            </a:r>
            <a:r>
              <a:rPr lang="en-GB" sz="3100" dirty="0" err="1" smtClean="0"/>
              <a:t>i</a:t>
            </a:r>
            <a:r>
              <a:rPr lang="en-GB" sz="3100" dirty="0" smtClean="0"/>
              <a:t> </a:t>
            </a:r>
            <a:r>
              <a:rPr lang="en-GB" sz="3100" dirty="0" err="1"/>
              <a:t>pentru</a:t>
            </a:r>
            <a:r>
              <a:rPr lang="en-GB" sz="3100" dirty="0"/>
              <a:t> </a:t>
            </a:r>
            <a:r>
              <a:rPr lang="en-GB" sz="3100" dirty="0" err="1"/>
              <a:t>incluziune</a:t>
            </a:r>
            <a:r>
              <a:rPr lang="en-GB" sz="3100" dirty="0"/>
              <a:t> </a:t>
            </a:r>
            <a:r>
              <a:rPr lang="en-GB" sz="3100" dirty="0" smtClean="0"/>
              <a:t>social</a:t>
            </a:r>
            <a:r>
              <a:rPr lang="ro-RO" sz="3100" dirty="0" smtClean="0"/>
              <a:t>ă</a:t>
            </a:r>
            <a:r>
              <a:rPr lang="en-GB" sz="3100" dirty="0" smtClean="0"/>
              <a:t>.</a:t>
            </a: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4368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err="1"/>
              <a:t>Grupul</a:t>
            </a:r>
            <a:r>
              <a:rPr lang="en-GB" b="1" dirty="0"/>
              <a:t> </a:t>
            </a:r>
            <a:r>
              <a:rPr lang="ro-RO" b="1" dirty="0" smtClean="0"/>
              <a:t>ț</a:t>
            </a:r>
            <a:r>
              <a:rPr lang="en-GB" b="1" dirty="0" err="1" smtClean="0"/>
              <a:t>int</a:t>
            </a:r>
            <a:r>
              <a:rPr lang="ro-RO" b="1" dirty="0" smtClean="0"/>
              <a:t>ă</a:t>
            </a:r>
            <a:r>
              <a:rPr lang="en-GB" b="1" dirty="0" smtClean="0"/>
              <a:t>:</a:t>
            </a:r>
            <a:r>
              <a:rPr lang="ro-RO" b="1" dirty="0" smtClean="0"/>
              <a:t> </a:t>
            </a:r>
            <a:r>
              <a:rPr lang="en-GB" dirty="0" smtClean="0"/>
              <a:t>460 </a:t>
            </a:r>
            <a:r>
              <a:rPr lang="en-GB" dirty="0"/>
              <a:t>de </a:t>
            </a:r>
            <a:r>
              <a:rPr lang="en-GB" dirty="0" err="1"/>
              <a:t>persoane</a:t>
            </a:r>
            <a:r>
              <a:rPr lang="en-GB" dirty="0"/>
              <a:t> din </a:t>
            </a:r>
            <a:r>
              <a:rPr lang="en-GB" dirty="0" err="1" smtClean="0"/>
              <a:t>urm</a:t>
            </a:r>
            <a:r>
              <a:rPr lang="ro-RO" dirty="0" smtClean="0"/>
              <a:t>ă</a:t>
            </a:r>
            <a:r>
              <a:rPr lang="en-GB" dirty="0" err="1" smtClean="0"/>
              <a:t>toarele</a:t>
            </a:r>
            <a:r>
              <a:rPr lang="en-GB" dirty="0" smtClean="0"/>
              <a:t> </a:t>
            </a:r>
            <a:r>
              <a:rPr lang="en-GB" dirty="0" err="1" smtClean="0"/>
              <a:t>categorii</a:t>
            </a:r>
            <a:r>
              <a:rPr lang="en-GB" dirty="0" smtClean="0"/>
              <a:t>:</a:t>
            </a:r>
            <a:endParaRPr lang="ro-RO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Familii</a:t>
            </a:r>
            <a:r>
              <a:rPr lang="en-GB" dirty="0"/>
              <a:t> cu </a:t>
            </a:r>
            <a:r>
              <a:rPr lang="en-GB" dirty="0" err="1"/>
              <a:t>peste</a:t>
            </a:r>
            <a:r>
              <a:rPr lang="en-GB" dirty="0"/>
              <a:t> 2 </a:t>
            </a:r>
            <a:r>
              <a:rPr lang="en-GB" dirty="0" err="1"/>
              <a:t>copii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Familii</a:t>
            </a:r>
            <a:r>
              <a:rPr lang="en-GB" dirty="0"/>
              <a:t> </a:t>
            </a:r>
            <a:r>
              <a:rPr lang="en-GB" dirty="0" err="1"/>
              <a:t>monoparentale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Persoane</a:t>
            </a:r>
            <a:r>
              <a:rPr lang="en-GB" dirty="0"/>
              <a:t> care au </a:t>
            </a:r>
            <a:r>
              <a:rPr lang="en-GB" dirty="0" smtClean="0"/>
              <a:t>p</a:t>
            </a:r>
            <a:r>
              <a:rPr lang="ro-RO" dirty="0" smtClean="0"/>
              <a:t>ă</a:t>
            </a:r>
            <a:r>
              <a:rPr lang="en-GB" dirty="0" err="1" smtClean="0"/>
              <a:t>rasit</a:t>
            </a:r>
            <a:r>
              <a:rPr lang="en-GB" dirty="0" smtClean="0"/>
              <a:t> </a:t>
            </a:r>
            <a:r>
              <a:rPr lang="en-GB" dirty="0" err="1"/>
              <a:t>timpuriu</a:t>
            </a:r>
            <a:r>
              <a:rPr lang="en-GB" dirty="0"/>
              <a:t> </a:t>
            </a:r>
            <a:r>
              <a:rPr lang="ro-RO" dirty="0" err="1" smtClean="0"/>
              <a:t>ș</a:t>
            </a:r>
            <a:r>
              <a:rPr lang="en-GB" dirty="0" err="1" smtClean="0"/>
              <a:t>coala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Persoane</a:t>
            </a:r>
            <a:r>
              <a:rPr lang="en-GB" dirty="0"/>
              <a:t> care </a:t>
            </a:r>
            <a:r>
              <a:rPr lang="en-GB" dirty="0" err="1"/>
              <a:t>locuiesc</a:t>
            </a:r>
            <a:r>
              <a:rPr lang="en-GB" dirty="0"/>
              <a:t> in </a:t>
            </a:r>
            <a:r>
              <a:rPr lang="en-GB" dirty="0" err="1" smtClean="0"/>
              <a:t>comunit</a:t>
            </a:r>
            <a:r>
              <a:rPr lang="ro-RO" dirty="0" smtClean="0"/>
              <a:t>ăț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/>
              <a:t>izolate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Persoane</a:t>
            </a:r>
            <a:r>
              <a:rPr lang="en-GB" dirty="0"/>
              <a:t> care </a:t>
            </a:r>
            <a:r>
              <a:rPr lang="en-GB" dirty="0" err="1" smtClean="0"/>
              <a:t>tr</a:t>
            </a:r>
            <a:r>
              <a:rPr lang="ro-RO" dirty="0" smtClean="0"/>
              <a:t>ă</a:t>
            </a:r>
            <a:r>
              <a:rPr lang="en-GB" dirty="0" err="1" smtClean="0"/>
              <a:t>iesc</a:t>
            </a:r>
            <a:r>
              <a:rPr lang="en-GB" dirty="0" smtClean="0"/>
              <a:t> </a:t>
            </a:r>
            <a:r>
              <a:rPr lang="en-GB" dirty="0"/>
              <a:t>din </a:t>
            </a:r>
            <a:r>
              <a:rPr lang="en-GB" dirty="0" err="1"/>
              <a:t>venitul</a:t>
            </a:r>
            <a:r>
              <a:rPr lang="en-GB" dirty="0"/>
              <a:t> minim </a:t>
            </a:r>
            <a:r>
              <a:rPr lang="en-GB" dirty="0" err="1"/>
              <a:t>garantat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Persoane</a:t>
            </a:r>
            <a:r>
              <a:rPr lang="en-GB" dirty="0"/>
              <a:t> cu </a:t>
            </a:r>
            <a:r>
              <a:rPr lang="en-GB" dirty="0" err="1" smtClean="0"/>
              <a:t>dizabilit</a:t>
            </a:r>
            <a:r>
              <a:rPr lang="ro-RO" dirty="0" smtClean="0"/>
              <a:t>ăț</a:t>
            </a:r>
            <a:r>
              <a:rPr lang="en-GB" dirty="0" err="1" smtClean="0"/>
              <a:t>i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Persoane</a:t>
            </a:r>
            <a:r>
              <a:rPr lang="en-GB" dirty="0"/>
              <a:t> de </a:t>
            </a:r>
            <a:r>
              <a:rPr lang="en-GB" dirty="0" err="1"/>
              <a:t>etnie</a:t>
            </a:r>
            <a:r>
              <a:rPr lang="en-GB" dirty="0"/>
              <a:t> </a:t>
            </a:r>
            <a:r>
              <a:rPr lang="en-GB" dirty="0" smtClean="0"/>
              <a:t>rom</a:t>
            </a:r>
            <a:r>
              <a:rPr lang="ro-RO" dirty="0" smtClean="0"/>
              <a:t>ă</a:t>
            </a:r>
            <a:r>
              <a:rPr lang="en-GB" dirty="0" smtClean="0"/>
              <a:t>;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Tineri</a:t>
            </a:r>
            <a:r>
              <a:rPr lang="en-GB" dirty="0"/>
              <a:t> </a:t>
            </a:r>
            <a:r>
              <a:rPr lang="en-GB" dirty="0" err="1"/>
              <a:t>peste</a:t>
            </a:r>
            <a:r>
              <a:rPr lang="en-GB" dirty="0"/>
              <a:t> 18 </a:t>
            </a:r>
            <a:r>
              <a:rPr lang="en-GB" dirty="0" err="1"/>
              <a:t>ani</a:t>
            </a:r>
            <a:r>
              <a:rPr lang="en-GB" dirty="0"/>
              <a:t> care </a:t>
            </a:r>
            <a:r>
              <a:rPr lang="en-GB" dirty="0" smtClean="0"/>
              <a:t>p</a:t>
            </a:r>
            <a:r>
              <a:rPr lang="ro-RO" dirty="0" smtClean="0"/>
              <a:t>ă</a:t>
            </a:r>
            <a:r>
              <a:rPr lang="en-GB" dirty="0" smtClean="0"/>
              <a:t>r</a:t>
            </a:r>
            <a:r>
              <a:rPr lang="ro-RO" dirty="0" smtClean="0"/>
              <a:t>ă</a:t>
            </a:r>
            <a:r>
              <a:rPr lang="en-GB" dirty="0" err="1" smtClean="0"/>
              <a:t>sesc</a:t>
            </a:r>
            <a:r>
              <a:rPr lang="en-GB" dirty="0" smtClean="0"/>
              <a:t> </a:t>
            </a:r>
            <a:r>
              <a:rPr lang="en-GB" dirty="0" err="1"/>
              <a:t>sistemul</a:t>
            </a:r>
            <a:r>
              <a:rPr lang="en-GB" dirty="0"/>
              <a:t> </a:t>
            </a:r>
            <a:r>
              <a:rPr lang="en-GB" dirty="0" err="1"/>
              <a:t>institutionalizat</a:t>
            </a:r>
            <a:r>
              <a:rPr lang="en-GB" dirty="0"/>
              <a:t> </a:t>
            </a:r>
            <a:r>
              <a:rPr lang="ro-RO" dirty="0" smtClean="0"/>
              <a:t> 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  </a:t>
            </a:r>
            <a:r>
              <a:rPr lang="en-GB" dirty="0" smtClean="0"/>
              <a:t>de </a:t>
            </a:r>
            <a:r>
              <a:rPr lang="en-GB" dirty="0" err="1"/>
              <a:t>protectie</a:t>
            </a:r>
            <a:r>
              <a:rPr lang="en-GB" dirty="0"/>
              <a:t> a </a:t>
            </a:r>
            <a:r>
              <a:rPr lang="en-GB" dirty="0" err="1"/>
              <a:t>copilului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5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4000" dirty="0" smtClean="0"/>
          </a:p>
          <a:p>
            <a:pPr marL="0" indent="0" algn="ctr">
              <a:buNone/>
            </a:pPr>
            <a:r>
              <a:rPr lang="ro-RO" sz="4800" b="1" dirty="0" smtClean="0"/>
              <a:t>ACTIVITĂȚI </a:t>
            </a:r>
            <a:r>
              <a:rPr lang="ro-RO" sz="4800" b="1" dirty="0" smtClean="0"/>
              <a:t> PRINCIPALE</a:t>
            </a:r>
            <a:endParaRPr lang="ro-RO" sz="4800" b="1" dirty="0" smtClean="0"/>
          </a:p>
          <a:p>
            <a:pPr marL="0" indent="0" algn="ctr">
              <a:buNone/>
            </a:pPr>
            <a:endParaRPr lang="ro-RO" sz="1400" b="1" dirty="0" smtClean="0"/>
          </a:p>
          <a:p>
            <a:pPr marL="0" indent="0" algn="ctr">
              <a:buNone/>
            </a:pPr>
            <a:endParaRPr lang="ro-RO" sz="1400" b="1" dirty="0" smtClean="0"/>
          </a:p>
          <a:p>
            <a:pPr marL="0" indent="0" algn="ctr">
              <a:buNone/>
            </a:pPr>
            <a:endParaRPr lang="ro-RO" sz="1400" b="1" dirty="0" smtClean="0"/>
          </a:p>
          <a:p>
            <a:pPr marL="0" indent="0" algn="ctr">
              <a:buNone/>
            </a:pPr>
            <a:r>
              <a:rPr lang="vi-VN" sz="1800" b="1" dirty="0" smtClean="0"/>
              <a:t>DIFERIȚI </a:t>
            </a:r>
            <a:r>
              <a:rPr lang="vi-VN" sz="1800" b="1" dirty="0"/>
              <a:t>DAR EGALI!</a:t>
            </a:r>
          </a:p>
          <a:p>
            <a:pPr marL="0" indent="0" algn="ctr">
              <a:buNone/>
            </a:pPr>
            <a:r>
              <a:rPr lang="vi-VN" sz="1500" b="1" dirty="0"/>
              <a:t>TURismul ECOlogic în România - șansă pentru dezvoltare economică și socială - TURECO  </a:t>
            </a:r>
          </a:p>
          <a:p>
            <a:pPr marL="0" indent="0" algn="ctr">
              <a:buNone/>
            </a:pPr>
            <a:r>
              <a:rPr lang="vi-VN" sz="1500" b="1" dirty="0"/>
              <a:t>respectă principiile egalității de șanse, egalității de gen și non-discriminării.</a:t>
            </a:r>
          </a:p>
          <a:p>
            <a:pPr marL="0" indent="0" algn="ctr">
              <a:buNone/>
            </a:pP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6773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1030</Words>
  <Application>Microsoft Office PowerPoint</Application>
  <PresentationFormat>On-screen Show (4:3)</PresentationFormat>
  <Paragraphs>143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EVENIMENT DE PROMOVARE A ECONOMIEI SOCIALE ”Incluziune socială și dezvoltare economică prin întreprinderi sociale în domeniul turismului ecologic”    16 Octombrie 2015, București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Greci – județul Tulcea </vt:lpstr>
      <vt:lpstr>Pliante de informare </vt:lpstr>
      <vt:lpstr>PowerPoint Presentation</vt:lpstr>
      <vt:lpstr>Măcin – județul Tulcea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Eveniment promovare economie socială – Tulcea, 29 aprilie 2015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CONFERINȚĂ DE LANSARE 25 Februarie 2015</dc:title>
  <dc:creator>Roxana</dc:creator>
  <cp:lastModifiedBy>Roxana</cp:lastModifiedBy>
  <cp:revision>34</cp:revision>
  <cp:lastPrinted>2015-02-27T08:59:30Z</cp:lastPrinted>
  <dcterms:created xsi:type="dcterms:W3CDTF">2006-08-16T00:00:00Z</dcterms:created>
  <dcterms:modified xsi:type="dcterms:W3CDTF">2015-10-15T22:26:31Z</dcterms:modified>
</cp:coreProperties>
</file>